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7620000" cx="10160000"/>
  <p:notesSz cx="7620000" cy="10160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762000" y="4826000"/>
            <a:ext cx="6096000" cy="45720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 name="Shape 25"/>
        <p:cNvGrpSpPr/>
        <p:nvPr/>
      </p:nvGrpSpPr>
      <p:grpSpPr>
        <a:xfrm>
          <a:off x="0" y="0"/>
          <a:ext cx="0" cy="0"/>
          <a:chOff x="0" y="0"/>
          <a:chExt cx="0" cy="0"/>
        </a:xfrm>
      </p:grpSpPr>
      <p:sp>
        <p:nvSpPr>
          <p:cNvPr id="26" name="Shape 26"/>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 name="Shape 27"/>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7" name="Shape 107"/>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2" name="Shape 132"/>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6" name="Shape 146"/>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 name="Shape 151"/>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9" name="Shape 159"/>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 name="Shape 34"/>
        <p:cNvGrpSpPr/>
        <p:nvPr/>
      </p:nvGrpSpPr>
      <p:grpSpPr>
        <a:xfrm>
          <a:off x="0" y="0"/>
          <a:ext cx="0" cy="0"/>
          <a:chOff x="0" y="0"/>
          <a:chExt cx="0" cy="0"/>
        </a:xfrm>
      </p:grpSpPr>
      <p:sp>
        <p:nvSpPr>
          <p:cNvPr id="35" name="Shape 35"/>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 name="Shape 36"/>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5" name="Shape 165"/>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3" name="Shape 193"/>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0" name="Shape 200"/>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6" name="Shape 206"/>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3" name="Shape 213"/>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8" name="Shape 218"/>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5" name="Shape 45"/>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9" name="Shape 229"/>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7" name="Shape 237"/>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4" name="Shape 244"/>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2" name="Shape 252"/>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7" name="Shape 257"/>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2" name="Shape 262"/>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 name="Shape 53"/>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762000" y="4826000"/>
            <a:ext cx="6096000" cy="45720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 name="Shape 6"/>
        <p:cNvGrpSpPr/>
        <p:nvPr/>
      </p:nvGrpSpPr>
      <p:grpSpPr>
        <a:xfrm>
          <a:off x="0" y="0"/>
          <a:ext cx="0" cy="0"/>
          <a:chOff x="0" y="0"/>
          <a:chExt cx="0" cy="0"/>
        </a:xfrm>
      </p:grpSpPr>
      <p:sp>
        <p:nvSpPr>
          <p:cNvPr id="7" name="Shape 7"/>
          <p:cNvSpPr txBox="1"/>
          <p:nvPr>
            <p:ph type="ctrTitle"/>
          </p:nvPr>
        </p:nvSpPr>
        <p:spPr>
          <a:xfrm>
            <a:off x="914400" y="3048000"/>
            <a:ext cx="8331200" cy="1219199"/>
          </a:xfrm>
          <a:prstGeom prst="rect">
            <a:avLst/>
          </a:prstGeom>
          <a:noFill/>
          <a:ln>
            <a:noFill/>
          </a:ln>
        </p:spPr>
        <p:txBody>
          <a:bodyPr anchorCtr="0" anchor="t"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8" name="Shape 8"/>
          <p:cNvSpPr txBox="1"/>
          <p:nvPr>
            <p:ph idx="1" type="subTitle"/>
          </p:nvPr>
        </p:nvSpPr>
        <p:spPr>
          <a:xfrm>
            <a:off x="1828800" y="4572000"/>
            <a:ext cx="6502399" cy="914400"/>
          </a:xfrm>
          <a:prstGeom prst="rect">
            <a:avLst/>
          </a:prstGeom>
          <a:noFill/>
          <a:ln>
            <a:noFill/>
          </a:ln>
        </p:spPr>
        <p:txBody>
          <a:bodyPr anchorCtr="0" anchor="t" bIns="91425" lIns="91425" rIns="91425" tIns="91425"/>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 name="Shape 9"/>
        <p:cNvGrpSpPr/>
        <p:nvPr/>
      </p:nvGrpSpPr>
      <p:grpSpPr>
        <a:xfrm>
          <a:off x="0" y="0"/>
          <a:ext cx="0" cy="0"/>
          <a:chOff x="0" y="0"/>
          <a:chExt cx="0" cy="0"/>
        </a:xfrm>
      </p:grpSpPr>
      <p:sp>
        <p:nvSpPr>
          <p:cNvPr id="10" name="Shape 10"/>
          <p:cNvSpPr txBox="1"/>
          <p:nvPr>
            <p:ph type="title"/>
          </p:nvPr>
        </p:nvSpPr>
        <p:spPr>
          <a:xfrm>
            <a:off x="304800" y="304800"/>
            <a:ext cx="9550400" cy="914400"/>
          </a:xfrm>
          <a:prstGeom prst="rect">
            <a:avLst/>
          </a:prstGeom>
          <a:noFill/>
          <a:ln>
            <a:noFill/>
          </a:ln>
        </p:spPr>
        <p:txBody>
          <a:bodyPr anchorCtr="0" anchor="t" bIns="91425" lIns="91425" rIns="91425" tIns="91425"/>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p:txBody>
      </p:sp>
      <p:sp>
        <p:nvSpPr>
          <p:cNvPr id="11" name="Shape 11"/>
          <p:cNvSpPr txBox="1"/>
          <p:nvPr>
            <p:ph idx="1" type="body"/>
          </p:nvPr>
        </p:nvSpPr>
        <p:spPr>
          <a:xfrm>
            <a:off x="304800" y="1828800"/>
            <a:ext cx="9550400" cy="5486399"/>
          </a:xfrm>
          <a:prstGeom prst="rect">
            <a:avLst/>
          </a:prstGeom>
          <a:noFill/>
          <a:ln>
            <a:noFill/>
          </a:ln>
        </p:spPr>
        <p:txBody>
          <a:bodyPr anchorCtr="0" anchor="t" bIns="91425" lIns="91425" rIns="91425" tIns="91425"/>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2" name="Shape 12"/>
        <p:cNvGrpSpPr/>
        <p:nvPr/>
      </p:nvGrpSpPr>
      <p:grpSpPr>
        <a:xfrm>
          <a:off x="0" y="0"/>
          <a:ext cx="0" cy="0"/>
          <a:chOff x="0" y="0"/>
          <a:chExt cx="0" cy="0"/>
        </a:xfrm>
      </p:grpSpPr>
      <p:sp>
        <p:nvSpPr>
          <p:cNvPr id="13" name="Shape 13"/>
          <p:cNvSpPr txBox="1"/>
          <p:nvPr>
            <p:ph type="title"/>
          </p:nvPr>
        </p:nvSpPr>
        <p:spPr>
          <a:xfrm>
            <a:off x="304800" y="304800"/>
            <a:ext cx="9550400" cy="914400"/>
          </a:xfrm>
          <a:prstGeom prst="rect">
            <a:avLst/>
          </a:prstGeom>
          <a:noFill/>
          <a:ln>
            <a:noFill/>
          </a:ln>
        </p:spPr>
        <p:txBody>
          <a:bodyPr anchorCtr="0" anchor="t" bIns="91425" lIns="91425" rIns="91425" tIns="91425"/>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p:txBody>
      </p:sp>
      <p:sp>
        <p:nvSpPr>
          <p:cNvPr id="14" name="Shape 14"/>
          <p:cNvSpPr txBox="1"/>
          <p:nvPr>
            <p:ph idx="1" type="body"/>
          </p:nvPr>
        </p:nvSpPr>
        <p:spPr>
          <a:xfrm>
            <a:off x="304800" y="1828800"/>
            <a:ext cx="4470399" cy="5486399"/>
          </a:xfrm>
          <a:prstGeom prst="rect">
            <a:avLst/>
          </a:prstGeom>
          <a:noFill/>
          <a:ln>
            <a:noFill/>
          </a:ln>
        </p:spPr>
        <p:txBody>
          <a:bodyPr anchorCtr="0" anchor="t" bIns="91425" lIns="91425" rIns="91425" tIns="91425"/>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
        <p:nvSpPr>
          <p:cNvPr id="15" name="Shape 15"/>
          <p:cNvSpPr txBox="1"/>
          <p:nvPr>
            <p:ph idx="2" type="body"/>
          </p:nvPr>
        </p:nvSpPr>
        <p:spPr>
          <a:xfrm>
            <a:off x="5384800" y="1828800"/>
            <a:ext cx="4470399" cy="5486399"/>
          </a:xfrm>
          <a:prstGeom prst="rect">
            <a:avLst/>
          </a:prstGeom>
          <a:noFill/>
          <a:ln>
            <a:noFill/>
          </a:ln>
        </p:spPr>
        <p:txBody>
          <a:bodyPr anchorCtr="0" anchor="t" bIns="91425" lIns="91425" rIns="91425" tIns="91425"/>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6" name="Shape 16"/>
        <p:cNvGrpSpPr/>
        <p:nvPr/>
      </p:nvGrpSpPr>
      <p:grpSpPr>
        <a:xfrm>
          <a:off x="0" y="0"/>
          <a:ext cx="0" cy="0"/>
          <a:chOff x="0" y="0"/>
          <a:chExt cx="0" cy="0"/>
        </a:xfrm>
      </p:grpSpPr>
      <p:sp>
        <p:nvSpPr>
          <p:cNvPr id="17" name="Shape 17"/>
          <p:cNvSpPr txBox="1"/>
          <p:nvPr>
            <p:ph idx="1" type="body"/>
          </p:nvPr>
        </p:nvSpPr>
        <p:spPr>
          <a:xfrm>
            <a:off x="304800" y="6705600"/>
            <a:ext cx="9550400" cy="609599"/>
          </a:xfrm>
          <a:prstGeom prst="rect">
            <a:avLst/>
          </a:prstGeom>
          <a:noFill/>
          <a:ln>
            <a:noFill/>
          </a:ln>
        </p:spPr>
        <p:txBody>
          <a:bodyPr anchorCtr="0" anchor="t" bIns="91425" lIns="91425" rIns="91425" tIns="91425"/>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2.png"/><Relationship Id="rId5" Type="http://schemas.openxmlformats.org/officeDocument/2006/relationships/image" Target="../media/image04.png"/><Relationship Id="rId6" Type="http://schemas.openxmlformats.org/officeDocument/2006/relationships/image" Target="../media/image03.png"/><Relationship Id="rId7" Type="http://schemas.openxmlformats.org/officeDocument/2006/relationships/image" Target="../media/image0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4" Type="http://schemas.openxmlformats.org/officeDocument/2006/relationships/hyperlink" Target="http://youtube.com/v/ZscXOvDgCmQ" TargetMode="External"/><Relationship Id="rId5"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ocs.google.com/leaf?id=0Bx72aSXCBO09YTFhOGFlNTktNTE3Zi00YjJjLTgxYTMtMTY2MDA1ZTVhYmU0&amp;hl=en_US" TargetMode="Externa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gif"/><Relationship Id="rId4" Type="http://schemas.openxmlformats.org/officeDocument/2006/relationships/hyperlink" Target="https://docs.google.com/leaf?id=0Bx72aSXCBO09YTFhOGFlNTktNTE3Zi00YjJjLTgxYTMtMTY2MDA1ZTVhYmU0&amp;hl=en_U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blackwellpublishing.com/matthews/myosin.html" TargetMode="External"/><Relationship Id="rId5" Type="http://schemas.openxmlformats.org/officeDocument/2006/relationships/hyperlink" Target="http://youtube.com/v/pWP1u7rRJS8" TargetMode="External"/><Relationship Id="rId6"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jpg"/><Relationship Id="rId4" Type="http://schemas.openxmlformats.org/officeDocument/2006/relationships/image" Target="../media/image25.jpg"/><Relationship Id="rId5" Type="http://schemas.openxmlformats.org/officeDocument/2006/relationships/hyperlink" Target="https://www.youtube.com/watch?v=YRpeiRLPUDw"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4" Type="http://schemas.openxmlformats.org/officeDocument/2006/relationships/hyperlink" Target="http://youtube.com/v/2YZJt_Bw3eo" TargetMode="External"/><Relationship Id="rId5"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8.jpg"/><Relationship Id="rId4" Type="http://schemas.openxmlformats.org/officeDocument/2006/relationships/image" Target="../media/image0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 name="Shape 18"/>
        <p:cNvGrpSpPr/>
        <p:nvPr/>
      </p:nvGrpSpPr>
      <p:grpSpPr>
        <a:xfrm>
          <a:off x="0" y="0"/>
          <a:ext cx="0" cy="0"/>
          <a:chOff x="0" y="0"/>
          <a:chExt cx="0" cy="0"/>
        </a:xfrm>
      </p:grpSpPr>
      <p:sp>
        <p:nvSpPr>
          <p:cNvPr id="19" name="Shape 19"/>
          <p:cNvSpPr txBox="1"/>
          <p:nvPr>
            <p:ph idx="4294967295" type="ctrTitle"/>
          </p:nvPr>
        </p:nvSpPr>
        <p:spPr>
          <a:xfrm>
            <a:off x="779625" y="2760475"/>
            <a:ext cx="8507575" cy="1607249"/>
          </a:xfrm>
          <a:prstGeom prst="rect">
            <a:avLst/>
          </a:prstGeom>
          <a:noFill/>
          <a:ln>
            <a:noFill/>
          </a:ln>
        </p:spPr>
        <p:txBody>
          <a:bodyPr anchorCtr="0" anchor="ctr" bIns="38100" lIns="38100" rIns="38100" tIns="38100">
            <a:noAutofit/>
          </a:bodyPr>
          <a:lstStyle/>
          <a:p>
            <a:pPr indent="0" marL="0" marR="0" rtl="0" algn="ctr">
              <a:lnSpc>
                <a:spcPct val="119886"/>
              </a:lnSpc>
              <a:spcBef>
                <a:spcPts val="0"/>
              </a:spcBef>
              <a:spcAft>
                <a:spcPts val="0"/>
              </a:spcAft>
              <a:buNone/>
            </a:pPr>
            <a:r>
              <a:rPr lang="en-US" sz="4888">
                <a:solidFill>
                  <a:srgbClr val="000000"/>
                </a:solidFill>
                <a:latin typeface="Arial"/>
                <a:ea typeface="Arial"/>
                <a:cs typeface="Arial"/>
                <a:sym typeface="Arial"/>
              </a:rPr>
              <a:t>Muscular System</a:t>
            </a:r>
          </a:p>
        </p:txBody>
      </p:sp>
      <p:pic>
        <p:nvPicPr>
          <p:cNvPr id="20" name="Shape 20"/>
          <p:cNvPicPr preferRelativeResize="0"/>
          <p:nvPr/>
        </p:nvPicPr>
        <p:blipFill>
          <a:blip r:embed="rId3">
            <a:alphaModFix/>
          </a:blip>
          <a:stretch>
            <a:fillRect/>
          </a:stretch>
        </p:blipFill>
        <p:spPr>
          <a:xfrm>
            <a:off x="508000" y="338650"/>
            <a:ext cx="3069149" cy="2286000"/>
          </a:xfrm>
          <a:prstGeom prst="rect">
            <a:avLst/>
          </a:prstGeom>
          <a:noFill/>
          <a:ln>
            <a:noFill/>
          </a:ln>
        </p:spPr>
      </p:pic>
      <p:pic>
        <p:nvPicPr>
          <p:cNvPr id="21" name="Shape 21"/>
          <p:cNvPicPr preferRelativeResize="0"/>
          <p:nvPr/>
        </p:nvPicPr>
        <p:blipFill>
          <a:blip r:embed="rId4">
            <a:alphaModFix/>
          </a:blip>
          <a:stretch>
            <a:fillRect/>
          </a:stretch>
        </p:blipFill>
        <p:spPr>
          <a:xfrm>
            <a:off x="254000" y="5249325"/>
            <a:ext cx="2973900" cy="1905000"/>
          </a:xfrm>
          <a:prstGeom prst="rect">
            <a:avLst/>
          </a:prstGeom>
          <a:noFill/>
          <a:ln>
            <a:noFill/>
          </a:ln>
        </p:spPr>
      </p:pic>
      <p:pic>
        <p:nvPicPr>
          <p:cNvPr id="22" name="Shape 22"/>
          <p:cNvPicPr preferRelativeResize="0"/>
          <p:nvPr/>
        </p:nvPicPr>
        <p:blipFill>
          <a:blip r:embed="rId5">
            <a:alphaModFix/>
          </a:blip>
          <a:stretch>
            <a:fillRect/>
          </a:stretch>
        </p:blipFill>
        <p:spPr>
          <a:xfrm>
            <a:off x="4318000" y="5164650"/>
            <a:ext cx="2032000" cy="1968500"/>
          </a:xfrm>
          <a:prstGeom prst="rect">
            <a:avLst/>
          </a:prstGeom>
          <a:noFill/>
          <a:ln>
            <a:noFill/>
          </a:ln>
        </p:spPr>
      </p:pic>
      <p:pic>
        <p:nvPicPr>
          <p:cNvPr id="23" name="Shape 23"/>
          <p:cNvPicPr preferRelativeResize="0"/>
          <p:nvPr/>
        </p:nvPicPr>
        <p:blipFill>
          <a:blip r:embed="rId6">
            <a:alphaModFix/>
          </a:blip>
          <a:stretch>
            <a:fillRect/>
          </a:stretch>
        </p:blipFill>
        <p:spPr>
          <a:xfrm>
            <a:off x="7535325" y="3640650"/>
            <a:ext cx="2349500" cy="3471324"/>
          </a:xfrm>
          <a:prstGeom prst="rect">
            <a:avLst/>
          </a:prstGeom>
          <a:noFill/>
          <a:ln>
            <a:noFill/>
          </a:ln>
        </p:spPr>
      </p:pic>
      <p:pic>
        <p:nvPicPr>
          <p:cNvPr id="24" name="Shape 24"/>
          <p:cNvPicPr preferRelativeResize="0"/>
          <p:nvPr/>
        </p:nvPicPr>
        <p:blipFill>
          <a:blip r:embed="rId7">
            <a:alphaModFix/>
          </a:blip>
          <a:stretch>
            <a:fillRect/>
          </a:stretch>
        </p:blipFill>
        <p:spPr>
          <a:xfrm>
            <a:off x="5757325" y="169325"/>
            <a:ext cx="3905250" cy="26035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nvSpPr>
        <p:spPr>
          <a:xfrm>
            <a:off x="374950" y="199025"/>
            <a:ext cx="9410099" cy="2811299"/>
          </a:xfrm>
          <a:prstGeom prst="rect">
            <a:avLst/>
          </a:prstGeom>
          <a:noFill/>
          <a:ln>
            <a:noFill/>
          </a:ln>
        </p:spPr>
        <p:txBody>
          <a:bodyPr anchorCtr="0" anchor="t" bIns="38100" lIns="38100" rIns="38100" tIns="38100">
            <a:noAutofit/>
          </a:bodyPr>
          <a:lstStyle/>
          <a:p>
            <a:pPr indent="0" marL="0" marR="0" rtl="0" algn="l">
              <a:lnSpc>
                <a:spcPct val="100000"/>
              </a:lnSpc>
              <a:spcBef>
                <a:spcPts val="0"/>
              </a:spcBef>
              <a:spcAft>
                <a:spcPts val="0"/>
              </a:spcAft>
              <a:buNone/>
            </a:pPr>
            <a:r>
              <a:rPr lang="en-US" sz="3733">
                <a:latin typeface="trebuchet ms"/>
                <a:ea typeface="trebuchet ms"/>
                <a:cs typeface="trebuchet ms"/>
                <a:sym typeface="trebuchet ms"/>
              </a:rPr>
              <a:t>Myo</a:t>
            </a:r>
            <a:r>
              <a:rPr lang="en-US" sz="3733">
                <a:solidFill>
                  <a:srgbClr val="000000"/>
                </a:solidFill>
                <a:latin typeface="trebuchet ms"/>
                <a:ea typeface="trebuchet ms"/>
                <a:cs typeface="trebuchet ms"/>
                <a:sym typeface="trebuchet ms"/>
              </a:rPr>
              <a:t>filaments </a:t>
            </a:r>
            <a:r>
              <a:rPr lang="en-US" sz="3733">
                <a:latin typeface="trebuchet ms"/>
                <a:ea typeface="trebuchet ms"/>
                <a:cs typeface="trebuchet ms"/>
                <a:sym typeface="trebuchet ms"/>
              </a:rPr>
              <a:t>  </a:t>
            </a:r>
            <a:r>
              <a:rPr lang="en-US" sz="2400">
                <a:solidFill>
                  <a:srgbClr val="000000"/>
                </a:solidFill>
                <a:latin typeface="trebuchet ms"/>
                <a:ea typeface="trebuchet ms"/>
                <a:cs typeface="trebuchet ms"/>
                <a:sym typeface="trebuchet ms"/>
              </a:rPr>
              <a:t>ACTIN (thin) and MYOSIN (thick)</a:t>
            </a:r>
          </a:p>
          <a:p>
            <a:pPr indent="0" marL="0" marR="0" rtl="0" algn="l">
              <a:lnSpc>
                <a:spcPct val="100000"/>
              </a:lnSpc>
              <a:spcBef>
                <a:spcPts val="600"/>
              </a:spcBef>
              <a:spcAft>
                <a:spcPts val="0"/>
              </a:spcAft>
              <a:buNone/>
            </a:pPr>
            <a:r>
              <a:rPr lang="en-US" sz="3733">
                <a:solidFill>
                  <a:srgbClr val="000000"/>
                </a:solidFill>
                <a:latin typeface="trebuchet ms"/>
                <a:ea typeface="trebuchet ms"/>
                <a:cs typeface="trebuchet ms"/>
                <a:sym typeface="trebuchet ms"/>
              </a:rPr>
              <a:t> </a:t>
            </a:r>
            <a:r>
              <a:rPr lang="en-US" sz="3733">
                <a:latin typeface="trebuchet ms"/>
                <a:ea typeface="trebuchet ms"/>
                <a:cs typeface="trebuchet ms"/>
                <a:sym typeface="trebuchet ms"/>
              </a:rPr>
              <a:t>  --  </a:t>
            </a:r>
            <a:r>
              <a:rPr lang="en-US" sz="3733">
                <a:solidFill>
                  <a:srgbClr val="000000"/>
                </a:solidFill>
                <a:latin typeface="trebuchet ms"/>
                <a:ea typeface="trebuchet ms"/>
                <a:cs typeface="trebuchet ms"/>
                <a:sym typeface="trebuchet ms"/>
              </a:rPr>
              <a:t> form dark and light bands </a:t>
            </a:r>
          </a:p>
          <a:p>
            <a:pPr indent="-287866" lvl="3" marL="1524000" marR="0" rtl="0" algn="l">
              <a:lnSpc>
                <a:spcPct val="100000"/>
              </a:lnSpc>
              <a:spcBef>
                <a:spcPts val="520"/>
              </a:spcBef>
              <a:spcAft>
                <a:spcPts val="0"/>
              </a:spcAft>
              <a:buClr>
                <a:srgbClr val="000000"/>
              </a:buClr>
              <a:buSzPct val="100900"/>
              <a:buFont typeface="Wingdings"/>
              <a:buChar char="§"/>
            </a:pPr>
            <a:r>
              <a:rPr lang="en-US" sz="3733">
                <a:solidFill>
                  <a:srgbClr val="000000"/>
                </a:solidFill>
                <a:latin typeface="trebuchet ms"/>
                <a:ea typeface="trebuchet ms"/>
                <a:cs typeface="trebuchet ms"/>
                <a:sym typeface="trebuchet ms"/>
              </a:rPr>
              <a:t>A band = d</a:t>
            </a:r>
            <a:r>
              <a:rPr b="1" lang="en-US" sz="3733">
                <a:solidFill>
                  <a:srgbClr val="000000"/>
                </a:solidFill>
                <a:latin typeface="trebuchet ms"/>
                <a:ea typeface="trebuchet ms"/>
                <a:cs typeface="trebuchet ms"/>
                <a:sym typeface="trebuchet ms"/>
              </a:rPr>
              <a:t>A</a:t>
            </a:r>
            <a:r>
              <a:rPr lang="en-US" sz="3733">
                <a:solidFill>
                  <a:srgbClr val="000000"/>
                </a:solidFill>
                <a:latin typeface="trebuchet ms"/>
                <a:ea typeface="trebuchet ms"/>
                <a:cs typeface="trebuchet ms"/>
                <a:sym typeface="trebuchet ms"/>
              </a:rPr>
              <a:t>rk • thic</a:t>
            </a:r>
            <a:r>
              <a:rPr b="1" lang="en-US" sz="3733">
                <a:solidFill>
                  <a:srgbClr val="000000"/>
                </a:solidFill>
                <a:latin typeface="trebuchet ms"/>
                <a:ea typeface="trebuchet ms"/>
                <a:cs typeface="trebuchet ms"/>
                <a:sym typeface="trebuchet ms"/>
              </a:rPr>
              <a:t>k</a:t>
            </a:r>
            <a:r>
              <a:rPr lang="en-US" sz="3733">
                <a:solidFill>
                  <a:srgbClr val="000000"/>
                </a:solidFill>
                <a:latin typeface="trebuchet ms"/>
                <a:ea typeface="trebuchet ms"/>
                <a:cs typeface="trebuchet ms"/>
                <a:sym typeface="trebuchet ms"/>
              </a:rPr>
              <a:t> (myosin)</a:t>
            </a:r>
          </a:p>
          <a:p>
            <a:pPr indent="-287866" lvl="3" marL="1524000" marR="0" rtl="0" algn="l">
              <a:lnSpc>
                <a:spcPct val="100000"/>
              </a:lnSpc>
              <a:spcBef>
                <a:spcPts val="520"/>
              </a:spcBef>
              <a:spcAft>
                <a:spcPts val="0"/>
              </a:spcAft>
              <a:buClr>
                <a:srgbClr val="000000"/>
              </a:buClr>
              <a:buSzPct val="100900"/>
              <a:buFont typeface="Wingdings"/>
              <a:buChar char="§"/>
            </a:pPr>
            <a:r>
              <a:rPr lang="en-US" sz="3733">
                <a:solidFill>
                  <a:srgbClr val="000000"/>
                </a:solidFill>
                <a:latin typeface="trebuchet ms"/>
                <a:ea typeface="trebuchet ms"/>
                <a:cs typeface="trebuchet ms"/>
                <a:sym typeface="trebuchet ms"/>
              </a:rPr>
              <a:t>I band = l</a:t>
            </a:r>
            <a:r>
              <a:rPr b="1" lang="en-US" sz="3733">
                <a:solidFill>
                  <a:srgbClr val="000000"/>
                </a:solidFill>
                <a:latin typeface="trebuchet ms"/>
                <a:ea typeface="trebuchet ms"/>
                <a:cs typeface="trebuchet ms"/>
                <a:sym typeface="trebuchet ms"/>
              </a:rPr>
              <a:t>I</a:t>
            </a:r>
            <a:r>
              <a:rPr lang="en-US" sz="3733">
                <a:solidFill>
                  <a:srgbClr val="000000"/>
                </a:solidFill>
                <a:latin typeface="trebuchet ms"/>
                <a:ea typeface="trebuchet ms"/>
                <a:cs typeface="trebuchet ms"/>
                <a:sym typeface="trebuchet ms"/>
              </a:rPr>
              <a:t>ght • th</a:t>
            </a:r>
            <a:r>
              <a:rPr b="1" lang="en-US" sz="3733">
                <a:solidFill>
                  <a:srgbClr val="000000"/>
                </a:solidFill>
                <a:latin typeface="trebuchet ms"/>
                <a:ea typeface="trebuchet ms"/>
                <a:cs typeface="trebuchet ms"/>
                <a:sym typeface="trebuchet ms"/>
              </a:rPr>
              <a:t>I</a:t>
            </a:r>
            <a:r>
              <a:rPr lang="en-US" sz="3733">
                <a:solidFill>
                  <a:srgbClr val="000000"/>
                </a:solidFill>
                <a:latin typeface="trebuchet ms"/>
                <a:ea typeface="trebuchet ms"/>
                <a:cs typeface="trebuchet ms"/>
                <a:sym typeface="trebuchet ms"/>
              </a:rPr>
              <a:t>n (actin)</a:t>
            </a:r>
          </a:p>
          <a:p>
            <a:pPr marR="0" rtl="0" algn="l">
              <a:lnSpc>
                <a:spcPct val="100000"/>
              </a:lnSpc>
              <a:spcBef>
                <a:spcPts val="640"/>
              </a:spcBef>
              <a:spcAft>
                <a:spcPts val="0"/>
              </a:spcAft>
              <a:buNone/>
            </a:pPr>
            <a:r>
              <a:t/>
            </a:r>
            <a:endParaRPr>
              <a:latin typeface="trebuchet ms"/>
              <a:ea typeface="trebuchet ms"/>
              <a:cs typeface="trebuchet ms"/>
              <a:sym typeface="trebuchet ms"/>
            </a:endParaRPr>
          </a:p>
          <a:p>
            <a:pPr lvl="0" marR="0" rtl="0" algn="l">
              <a:lnSpc>
                <a:spcPct val="100000"/>
              </a:lnSpc>
              <a:spcBef>
                <a:spcPts val="640"/>
              </a:spcBef>
              <a:spcAft>
                <a:spcPts val="0"/>
              </a:spcAft>
              <a:buNone/>
            </a:pPr>
            <a:r>
              <a:t/>
            </a:r>
            <a:endParaRPr sz="3733">
              <a:solidFill>
                <a:srgbClr val="000000"/>
              </a:solidFill>
              <a:latin typeface="trebuchet ms"/>
              <a:ea typeface="trebuchet ms"/>
              <a:cs typeface="trebuchet ms"/>
              <a:sym typeface="trebuchet ms"/>
            </a:endParaRPr>
          </a:p>
        </p:txBody>
      </p:sp>
      <p:pic>
        <p:nvPicPr>
          <p:cNvPr id="94" name="Shape 94"/>
          <p:cNvPicPr preferRelativeResize="0"/>
          <p:nvPr/>
        </p:nvPicPr>
        <p:blipFill>
          <a:blip r:embed="rId3">
            <a:alphaModFix/>
          </a:blip>
          <a:stretch>
            <a:fillRect/>
          </a:stretch>
        </p:blipFill>
        <p:spPr>
          <a:xfrm>
            <a:off x="744126" y="3095475"/>
            <a:ext cx="8814350" cy="44190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943426" y="103100"/>
            <a:ext cx="8802800" cy="70554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592650" y="762000"/>
            <a:ext cx="8752399" cy="59266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136973" y="116325"/>
            <a:ext cx="8908150" cy="6685749"/>
          </a:xfrm>
          <a:prstGeom prst="rect">
            <a:avLst/>
          </a:prstGeom>
          <a:noFill/>
          <a:ln>
            <a:noFill/>
          </a:ln>
        </p:spPr>
      </p:pic>
      <p:pic>
        <p:nvPicPr>
          <p:cNvPr id="110" name="Shape 110"/>
          <p:cNvPicPr preferRelativeResize="0"/>
          <p:nvPr/>
        </p:nvPicPr>
        <p:blipFill>
          <a:blip r:embed="rId4">
            <a:alphaModFix/>
          </a:blip>
          <a:stretch>
            <a:fillRect/>
          </a:stretch>
        </p:blipFill>
        <p:spPr>
          <a:xfrm>
            <a:off x="6868675" y="4777150"/>
            <a:ext cx="3179825" cy="2639249"/>
          </a:xfrm>
          <a:prstGeom prst="rect">
            <a:avLst/>
          </a:prstGeom>
          <a:noFill/>
          <a:ln>
            <a:noFill/>
          </a:ln>
        </p:spPr>
      </p:pic>
      <p:cxnSp>
        <p:nvCxnSpPr>
          <p:cNvPr id="111" name="Shape 111"/>
          <p:cNvCxnSpPr/>
          <p:nvPr/>
        </p:nvCxnSpPr>
        <p:spPr>
          <a:xfrm>
            <a:off x="5147875" y="6151250"/>
            <a:ext cx="1497900" cy="174600"/>
          </a:xfrm>
          <a:prstGeom prst="straightConnector1">
            <a:avLst/>
          </a:prstGeom>
          <a:noFill/>
          <a:ln cap="flat" cmpd="sng" w="38100">
            <a:solidFill>
              <a:schemeClr val="dk2"/>
            </a:solidFill>
            <a:prstDash val="solid"/>
            <a:round/>
            <a:headEnd len="lg" w="lg" type="none"/>
            <a:tailEnd len="lg" w="lg" type="triangle"/>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idx="4294967295" type="title"/>
          </p:nvPr>
        </p:nvSpPr>
        <p:spPr>
          <a:xfrm>
            <a:off x="610300" y="356300"/>
            <a:ext cx="9446399" cy="896399"/>
          </a:xfrm>
          <a:prstGeom prst="rect">
            <a:avLst/>
          </a:prstGeom>
          <a:noFill/>
          <a:ln>
            <a:noFill/>
          </a:ln>
        </p:spPr>
        <p:txBody>
          <a:bodyPr anchorCtr="0" anchor="ctr" bIns="38100" lIns="38100" rIns="38100" tIns="38100">
            <a:noAutofit/>
          </a:bodyPr>
          <a:lstStyle/>
          <a:p>
            <a:pPr indent="0" marL="0" marR="0" rtl="0" algn="ctr">
              <a:lnSpc>
                <a:spcPct val="120139"/>
              </a:lnSpc>
              <a:spcBef>
                <a:spcPts val="0"/>
              </a:spcBef>
              <a:spcAft>
                <a:spcPts val="0"/>
              </a:spcAft>
              <a:buNone/>
            </a:pPr>
            <a:r>
              <a:rPr lang="en-US" sz="3600">
                <a:solidFill>
                  <a:srgbClr val="000000"/>
                </a:solidFill>
                <a:latin typeface="Arial"/>
                <a:ea typeface="Arial"/>
                <a:cs typeface="Arial"/>
                <a:sym typeface="Arial"/>
              </a:rPr>
              <a:t>It is important to remember the </a:t>
            </a:r>
            <a:r>
              <a:rPr lang="en-US" sz="3600"/>
              <a:t>hierarchy</a:t>
            </a:r>
          </a:p>
        </p:txBody>
      </p:sp>
      <p:pic>
        <p:nvPicPr>
          <p:cNvPr id="117" name="Shape 117"/>
          <p:cNvPicPr preferRelativeResize="0"/>
          <p:nvPr/>
        </p:nvPicPr>
        <p:blipFill>
          <a:blip r:embed="rId3">
            <a:alphaModFix/>
          </a:blip>
          <a:stretch>
            <a:fillRect/>
          </a:stretch>
        </p:blipFill>
        <p:spPr>
          <a:xfrm>
            <a:off x="914400" y="1727175"/>
            <a:ext cx="8392575" cy="5503325"/>
          </a:xfrm>
          <a:prstGeom prst="rect">
            <a:avLst/>
          </a:prstGeom>
          <a:noFill/>
          <a:ln>
            <a:noFill/>
          </a:ln>
        </p:spPr>
      </p:pic>
      <p:sp>
        <p:nvSpPr>
          <p:cNvPr id="118" name="Shape 118"/>
          <p:cNvSpPr txBox="1"/>
          <p:nvPr/>
        </p:nvSpPr>
        <p:spPr>
          <a:xfrm>
            <a:off x="3759200" y="3048000"/>
            <a:ext cx="2293574" cy="495774"/>
          </a:xfrm>
          <a:prstGeom prst="rect">
            <a:avLst/>
          </a:prstGeom>
          <a:solidFill>
            <a:srgbClr val="FFFF00"/>
          </a:solid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fasicles</a:t>
            </a:r>
          </a:p>
        </p:txBody>
      </p:sp>
      <p:sp>
        <p:nvSpPr>
          <p:cNvPr id="119" name="Shape 119"/>
          <p:cNvSpPr txBox="1"/>
          <p:nvPr/>
        </p:nvSpPr>
        <p:spPr>
          <a:xfrm>
            <a:off x="3962400" y="4165600"/>
            <a:ext cx="2293574" cy="495774"/>
          </a:xfrm>
          <a:prstGeom prst="rect">
            <a:avLst/>
          </a:prstGeom>
          <a:solidFill>
            <a:srgbClr val="FFFF00"/>
          </a:solid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myofibrils</a:t>
            </a:r>
          </a:p>
        </p:txBody>
      </p:sp>
      <p:sp>
        <p:nvSpPr>
          <p:cNvPr id="120" name="Shape 120"/>
          <p:cNvSpPr txBox="1"/>
          <p:nvPr/>
        </p:nvSpPr>
        <p:spPr>
          <a:xfrm>
            <a:off x="3657600" y="5486400"/>
            <a:ext cx="2293574" cy="495774"/>
          </a:xfrm>
          <a:prstGeom prst="rect">
            <a:avLst/>
          </a:prstGeom>
          <a:solidFill>
            <a:srgbClr val="FFFF00"/>
          </a:solid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myofilaments</a:t>
            </a:r>
          </a:p>
        </p:txBody>
      </p:sp>
      <p:sp>
        <p:nvSpPr>
          <p:cNvPr id="121" name="Shape 121"/>
          <p:cNvSpPr txBox="1"/>
          <p:nvPr/>
        </p:nvSpPr>
        <p:spPr>
          <a:xfrm>
            <a:off x="2133600" y="6807200"/>
            <a:ext cx="2293574" cy="495774"/>
          </a:xfrm>
          <a:prstGeom prst="rect">
            <a:avLst/>
          </a:prstGeom>
          <a:solidFill>
            <a:srgbClr val="FFFF00"/>
          </a:solid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actin</a:t>
            </a:r>
          </a:p>
        </p:txBody>
      </p:sp>
      <p:sp>
        <p:nvSpPr>
          <p:cNvPr id="122" name="Shape 122"/>
          <p:cNvSpPr txBox="1"/>
          <p:nvPr/>
        </p:nvSpPr>
        <p:spPr>
          <a:xfrm>
            <a:off x="5588000" y="6807200"/>
            <a:ext cx="2293574" cy="495774"/>
          </a:xfrm>
          <a:prstGeom prst="rect">
            <a:avLst/>
          </a:prstGeom>
          <a:solidFill>
            <a:srgbClr val="FFFF00"/>
          </a:solid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myosin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idx="4294967295" type="title"/>
          </p:nvPr>
        </p:nvSpPr>
        <p:spPr>
          <a:xfrm>
            <a:off x="519050" y="197575"/>
            <a:ext cx="9331975" cy="931924"/>
          </a:xfrm>
          <a:prstGeom prst="rect">
            <a:avLst/>
          </a:prstGeom>
          <a:noFill/>
          <a:ln>
            <a:noFill/>
          </a:ln>
        </p:spPr>
        <p:txBody>
          <a:bodyPr anchorCtr="0" anchor="ctr" bIns="38100" lIns="38100" rIns="38100" tIns="38100">
            <a:noAutofit/>
          </a:bodyPr>
          <a:lstStyle/>
          <a:p>
            <a:pPr indent="0" marL="0" marR="0" algn="ctr">
              <a:lnSpc>
                <a:spcPct val="119886"/>
              </a:lnSpc>
              <a:spcBef>
                <a:spcPts val="0"/>
              </a:spcBef>
              <a:spcAft>
                <a:spcPts val="0"/>
              </a:spcAft>
              <a:buNone/>
            </a:pPr>
            <a:r>
              <a:rPr b="1" lang="en-US" sz="3300"/>
              <a:t>How Muscles Work with the Nervous System</a:t>
            </a:r>
          </a:p>
        </p:txBody>
      </p:sp>
      <p:pic>
        <p:nvPicPr>
          <p:cNvPr id="128" name="Shape 128"/>
          <p:cNvPicPr preferRelativeResize="0"/>
          <p:nvPr/>
        </p:nvPicPr>
        <p:blipFill>
          <a:blip r:embed="rId3">
            <a:alphaModFix/>
          </a:blip>
          <a:stretch>
            <a:fillRect/>
          </a:stretch>
        </p:blipFill>
        <p:spPr>
          <a:xfrm>
            <a:off x="1405600" y="1224675"/>
            <a:ext cx="7768149" cy="4910650"/>
          </a:xfrm>
          <a:prstGeom prst="rect">
            <a:avLst/>
          </a:prstGeom>
          <a:noFill/>
          <a:ln>
            <a:noFill/>
          </a:ln>
        </p:spPr>
      </p:pic>
      <p:sp>
        <p:nvSpPr>
          <p:cNvPr id="129" name="Shape 129"/>
          <p:cNvSpPr txBox="1"/>
          <p:nvPr/>
        </p:nvSpPr>
        <p:spPr>
          <a:xfrm>
            <a:off x="735575" y="6390225"/>
            <a:ext cx="8562299" cy="1045800"/>
          </a:xfrm>
          <a:prstGeom prst="rect">
            <a:avLst/>
          </a:prstGeom>
          <a:noFill/>
          <a:ln>
            <a:noFill/>
          </a:ln>
        </p:spPr>
        <p:txBody>
          <a:bodyPr anchorCtr="0" anchor="t" bIns="91425" lIns="91425" rIns="91425" tIns="91425">
            <a:noAutofit/>
          </a:bodyPr>
          <a:lstStyle/>
          <a:p>
            <a:pPr>
              <a:spcBef>
                <a:spcPts val="0"/>
              </a:spcBef>
              <a:buNone/>
            </a:pPr>
            <a:r>
              <a:rPr lang="en-US" sz="3000"/>
              <a:t>NEUROMUSCULAR JUNCTION - where a nerve and muscle fiber come together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722275" y="212325"/>
            <a:ext cx="7911350" cy="5830949"/>
          </a:xfrm>
          <a:prstGeom prst="rect">
            <a:avLst/>
          </a:prstGeom>
          <a:noFill/>
          <a:ln>
            <a:noFill/>
          </a:ln>
        </p:spPr>
      </p:pic>
      <p:sp>
        <p:nvSpPr>
          <p:cNvPr id="135" name="Shape 135"/>
          <p:cNvSpPr txBox="1"/>
          <p:nvPr/>
        </p:nvSpPr>
        <p:spPr>
          <a:xfrm>
            <a:off x="1236350" y="6087275"/>
            <a:ext cx="8928575" cy="882600"/>
          </a:xfrm>
          <a:prstGeom prst="rect">
            <a:avLst/>
          </a:prstGeom>
          <a:no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1.  Neuron         2.  Sarcolemma   (or motor end plate)       </a:t>
            </a:r>
          </a:p>
          <a:p>
            <a:pPr rtl="0">
              <a:lnSpc>
                <a:spcPct val="100000"/>
              </a:lnSpc>
              <a:spcBef>
                <a:spcPts val="0"/>
              </a:spcBef>
              <a:buNone/>
            </a:pPr>
            <a:r>
              <a:rPr lang="en-US" sz="2666">
                <a:solidFill>
                  <a:srgbClr val="000000"/>
                </a:solidFill>
                <a:latin typeface="Arial"/>
                <a:ea typeface="Arial"/>
                <a:cs typeface="Arial"/>
                <a:sym typeface="Arial"/>
              </a:rPr>
              <a:t>3.  Vesicle      4.  Synapse        5.  Mitochondria</a:t>
            </a:r>
          </a:p>
        </p:txBody>
      </p:sp>
      <p:sp>
        <p:nvSpPr>
          <p:cNvPr id="136" name="Shape 136"/>
          <p:cNvSpPr txBox="1"/>
          <p:nvPr/>
        </p:nvSpPr>
        <p:spPr>
          <a:xfrm>
            <a:off x="3597350" y="212325"/>
            <a:ext cx="6441600" cy="464399"/>
          </a:xfrm>
          <a:prstGeom prst="rect">
            <a:avLst/>
          </a:prstGeom>
          <a:no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Motor Unit or Neuromuscular Junction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nvSpPr>
        <p:spPr>
          <a:xfrm>
            <a:off x="112525" y="112300"/>
            <a:ext cx="10094075" cy="1566449"/>
          </a:xfrm>
          <a:prstGeom prst="rect">
            <a:avLst/>
          </a:prstGeom>
          <a:no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The neurotransmitter that crosses the gap is ACETYLCHOLINE.</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This is what activates the muscle.</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p:txBody>
      </p:sp>
      <p:pic>
        <p:nvPicPr>
          <p:cNvPr id="142" name="Shape 142"/>
          <p:cNvPicPr preferRelativeResize="0"/>
          <p:nvPr/>
        </p:nvPicPr>
        <p:blipFill>
          <a:blip r:embed="rId3">
            <a:alphaModFix/>
          </a:blip>
          <a:stretch>
            <a:fillRect/>
          </a:stretch>
        </p:blipFill>
        <p:spPr>
          <a:xfrm>
            <a:off x="1944750" y="1634725"/>
            <a:ext cx="7620000" cy="5651474"/>
          </a:xfrm>
          <a:prstGeom prst="rect">
            <a:avLst/>
          </a:prstGeom>
          <a:noFill/>
          <a:ln>
            <a:noFill/>
          </a:ln>
        </p:spPr>
      </p:pic>
      <p:sp>
        <p:nvSpPr>
          <p:cNvPr id="143" name="Shape 143"/>
          <p:cNvSpPr txBox="1"/>
          <p:nvPr/>
        </p:nvSpPr>
        <p:spPr>
          <a:xfrm>
            <a:off x="812800" y="2133600"/>
            <a:ext cx="2906974" cy="1080050"/>
          </a:xfrm>
          <a:prstGeom prst="rect">
            <a:avLst/>
          </a:prstGeom>
          <a:solidFill>
            <a:srgbClr val="FFFFFF"/>
          </a:solid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Acetylcholine is stored in vesicles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a:hlinkClick r:id="rId4"/>
          </p:cNvPr>
          <p:cNvSpPr/>
          <p:nvPr/>
        </p:nvSpPr>
        <p:spPr>
          <a:xfrm>
            <a:off x="1422400" y="914400"/>
            <a:ext cx="6524400" cy="4893300"/>
          </a:xfrm>
          <a:prstGeom prst="rect">
            <a:avLst/>
          </a:prstGeom>
          <a:blipFill>
            <a:blip r:embed="rId5">
              <a:alphaModFix/>
            </a:blip>
            <a:stretch>
              <a:fillRect/>
            </a:stretch>
          </a:blipFill>
          <a:ln>
            <a:noFill/>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02150" y="302525"/>
            <a:ext cx="9631799" cy="789299"/>
          </a:xfrm>
          <a:prstGeom prst="rect">
            <a:avLst/>
          </a:prstGeom>
        </p:spPr>
        <p:txBody>
          <a:bodyPr anchorCtr="0" anchor="t" bIns="38100" lIns="38100" rIns="38100" tIns="38100">
            <a:noAutofit/>
          </a:bodyPr>
          <a:lstStyle/>
          <a:p>
            <a:pPr rtl="0">
              <a:lnSpc>
                <a:spcPct val="100000"/>
              </a:lnSpc>
              <a:spcBef>
                <a:spcPts val="0"/>
              </a:spcBef>
              <a:buNone/>
            </a:pPr>
            <a:r>
              <a:rPr lang="en-US" sz="3600">
                <a:solidFill>
                  <a:srgbClr val="000000"/>
                </a:solidFill>
                <a:latin typeface="Arial"/>
                <a:ea typeface="Arial"/>
                <a:cs typeface="Arial"/>
                <a:sym typeface="Arial"/>
              </a:rPr>
              <a:t>SLIDING FILAMENT THEORY (MODEL)</a:t>
            </a:r>
          </a:p>
        </p:txBody>
      </p:sp>
      <p:sp>
        <p:nvSpPr>
          <p:cNvPr id="154" name="Shape 154"/>
          <p:cNvSpPr txBox="1"/>
          <p:nvPr>
            <p:ph idx="1" type="body"/>
          </p:nvPr>
        </p:nvSpPr>
        <p:spPr>
          <a:xfrm>
            <a:off x="307350" y="1818125"/>
            <a:ext cx="8959249" cy="2113625"/>
          </a:xfrm>
          <a:prstGeom prst="rect">
            <a:avLst/>
          </a:prstGeom>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The theory of how muscle contracts is the sliding filament theory. The contraction of a muscle occurs as the thin filament slide past the thick filaments. The sliding filament theory involves five different molecules </a:t>
            </a:r>
            <a:r>
              <a:rPr lang="en-US"/>
              <a:t>and </a:t>
            </a:r>
            <a:r>
              <a:rPr lang="en-US" sz="2666">
                <a:solidFill>
                  <a:srgbClr val="000000"/>
                </a:solidFill>
                <a:latin typeface="Arial"/>
                <a:ea typeface="Arial"/>
                <a:cs typeface="Arial"/>
                <a:sym typeface="Arial"/>
              </a:rPr>
              <a:t> calcium ions. </a:t>
            </a:r>
          </a:p>
          <a:p>
            <a:pPr rtl="0">
              <a:lnSpc>
                <a:spcPct val="100000"/>
              </a:lnSpc>
              <a:spcBef>
                <a:spcPts val="0"/>
              </a:spcBef>
              <a:buNone/>
            </a:pPr>
            <a:r>
              <a:rPr lang="en-US" sz="2666">
                <a:solidFill>
                  <a:srgbClr val="000000"/>
                </a:solidFill>
                <a:latin typeface="Arial"/>
                <a:ea typeface="Arial"/>
                <a:cs typeface="Arial"/>
                <a:sym typeface="Arial"/>
              </a:rPr>
              <a:t> </a:t>
            </a:r>
          </a:p>
        </p:txBody>
      </p:sp>
      <p:pic>
        <p:nvPicPr>
          <p:cNvPr id="155" name="Shape 155"/>
          <p:cNvPicPr preferRelativeResize="0"/>
          <p:nvPr/>
        </p:nvPicPr>
        <p:blipFill>
          <a:blip r:embed="rId3">
            <a:alphaModFix/>
          </a:blip>
          <a:stretch>
            <a:fillRect/>
          </a:stretch>
        </p:blipFill>
        <p:spPr>
          <a:xfrm>
            <a:off x="4114525" y="3692075"/>
            <a:ext cx="5892800" cy="3708400"/>
          </a:xfrm>
          <a:prstGeom prst="rect">
            <a:avLst/>
          </a:prstGeom>
          <a:noFill/>
          <a:ln>
            <a:noFill/>
          </a:ln>
        </p:spPr>
      </p:pic>
      <p:sp>
        <p:nvSpPr>
          <p:cNvPr id="156" name="Shape 156"/>
          <p:cNvSpPr txBox="1"/>
          <p:nvPr/>
        </p:nvSpPr>
        <p:spPr>
          <a:xfrm>
            <a:off x="304800" y="4063975"/>
            <a:ext cx="3694800" cy="3142199"/>
          </a:xfrm>
          <a:prstGeom prst="rect">
            <a:avLst/>
          </a:prstGeom>
          <a:no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The five molecules are: </a:t>
            </a:r>
          </a:p>
          <a:p>
            <a:pPr rtl="0">
              <a:lnSpc>
                <a:spcPct val="100000"/>
              </a:lnSpc>
              <a:spcBef>
                <a:spcPts val="0"/>
              </a:spcBef>
              <a:buNone/>
            </a:pPr>
            <a:r>
              <a:rPr lang="en-US" sz="2666">
                <a:solidFill>
                  <a:srgbClr val="000000"/>
                </a:solidFill>
                <a:latin typeface="Arial"/>
                <a:ea typeface="Arial"/>
                <a:cs typeface="Arial"/>
                <a:sym typeface="Arial"/>
              </a:rPr>
              <a:t> </a:t>
            </a:r>
          </a:p>
          <a:p>
            <a:pPr rtl="0">
              <a:lnSpc>
                <a:spcPct val="100000"/>
              </a:lnSpc>
              <a:spcBef>
                <a:spcPts val="0"/>
              </a:spcBef>
              <a:buNone/>
            </a:pPr>
            <a:r>
              <a:rPr lang="en-US" sz="2666">
                <a:solidFill>
                  <a:srgbClr val="000000"/>
                </a:solidFill>
                <a:latin typeface="Arial"/>
                <a:ea typeface="Arial"/>
                <a:cs typeface="Arial"/>
                <a:sym typeface="Arial"/>
              </a:rPr>
              <a:t>myosin</a:t>
            </a:r>
          </a:p>
          <a:p>
            <a:pPr rtl="0">
              <a:lnSpc>
                <a:spcPct val="100000"/>
              </a:lnSpc>
              <a:spcBef>
                <a:spcPts val="0"/>
              </a:spcBef>
              <a:buNone/>
            </a:pPr>
            <a:r>
              <a:rPr lang="en-US" sz="2666">
                <a:solidFill>
                  <a:srgbClr val="000000"/>
                </a:solidFill>
                <a:latin typeface="Arial"/>
                <a:ea typeface="Arial"/>
                <a:cs typeface="Arial"/>
                <a:sym typeface="Arial"/>
              </a:rPr>
              <a:t>actin</a:t>
            </a:r>
          </a:p>
          <a:p>
            <a:pPr rtl="0">
              <a:lnSpc>
                <a:spcPct val="100000"/>
              </a:lnSpc>
              <a:spcBef>
                <a:spcPts val="0"/>
              </a:spcBef>
              <a:buNone/>
            </a:pPr>
            <a:r>
              <a:rPr lang="en-US" sz="2666">
                <a:solidFill>
                  <a:srgbClr val="000000"/>
                </a:solidFill>
                <a:latin typeface="Arial"/>
                <a:ea typeface="Arial"/>
                <a:cs typeface="Arial"/>
                <a:sym typeface="Arial"/>
              </a:rPr>
              <a:t>tropomyosin</a:t>
            </a:r>
          </a:p>
          <a:p>
            <a:pPr rtl="0">
              <a:lnSpc>
                <a:spcPct val="100000"/>
              </a:lnSpc>
              <a:spcBef>
                <a:spcPts val="0"/>
              </a:spcBef>
              <a:buNone/>
            </a:pPr>
            <a:r>
              <a:rPr lang="en-US" sz="2666">
                <a:solidFill>
                  <a:srgbClr val="000000"/>
                </a:solidFill>
                <a:latin typeface="Arial"/>
                <a:ea typeface="Arial"/>
                <a:cs typeface="Arial"/>
                <a:sym typeface="Arial"/>
              </a:rPr>
              <a:t>troponin</a:t>
            </a:r>
          </a:p>
          <a:p>
            <a:pPr rtl="0">
              <a:lnSpc>
                <a:spcPct val="100000"/>
              </a:lnSpc>
              <a:spcBef>
                <a:spcPts val="0"/>
              </a:spcBef>
              <a:buNone/>
            </a:pPr>
            <a:r>
              <a:rPr lang="en-US" sz="2666">
                <a:solidFill>
                  <a:srgbClr val="000000"/>
                </a:solidFill>
                <a:latin typeface="Arial"/>
                <a:ea typeface="Arial"/>
                <a:cs typeface="Arial"/>
                <a:sym typeface="Arial"/>
              </a:rPr>
              <a:t>ATP</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x="0" y="0"/>
          <a:ext cx="0" cy="0"/>
          <a:chOff x="0" y="0"/>
          <a:chExt cx="0" cy="0"/>
        </a:xfrm>
      </p:grpSpPr>
      <p:sp>
        <p:nvSpPr>
          <p:cNvPr id="29" name="Shape 29"/>
          <p:cNvSpPr txBox="1"/>
          <p:nvPr>
            <p:ph idx="4294967295" type="title"/>
          </p:nvPr>
        </p:nvSpPr>
        <p:spPr>
          <a:xfrm>
            <a:off x="610300" y="51150"/>
            <a:ext cx="9015574" cy="1243874"/>
          </a:xfrm>
          <a:prstGeom prst="rect">
            <a:avLst/>
          </a:prstGeom>
          <a:noFill/>
          <a:ln>
            <a:noFill/>
          </a:ln>
        </p:spPr>
        <p:txBody>
          <a:bodyPr anchorCtr="0" anchor="ctr" bIns="38100" lIns="38100" rIns="38100" tIns="38100">
            <a:noAutofit/>
          </a:bodyPr>
          <a:lstStyle/>
          <a:p>
            <a:pPr indent="0" marL="0" marR="0" algn="ctr">
              <a:lnSpc>
                <a:spcPct val="119886"/>
              </a:lnSpc>
              <a:spcBef>
                <a:spcPts val="0"/>
              </a:spcBef>
              <a:spcAft>
                <a:spcPts val="0"/>
              </a:spcAft>
              <a:buNone/>
            </a:pPr>
            <a:r>
              <a:rPr lang="en-US" sz="4888">
                <a:solidFill>
                  <a:srgbClr val="000000"/>
                </a:solidFill>
                <a:latin typeface="Arial"/>
                <a:ea typeface="Arial"/>
                <a:cs typeface="Arial"/>
                <a:sym typeface="Arial"/>
              </a:rPr>
              <a:t>Types of Muscle</a:t>
            </a:r>
          </a:p>
        </p:txBody>
      </p:sp>
      <p:sp>
        <p:nvSpPr>
          <p:cNvPr id="30" name="Shape 30"/>
          <p:cNvSpPr txBox="1"/>
          <p:nvPr/>
        </p:nvSpPr>
        <p:spPr>
          <a:xfrm>
            <a:off x="610300" y="1236475"/>
            <a:ext cx="9015574" cy="2090550"/>
          </a:xfrm>
          <a:prstGeom prst="rect">
            <a:avLst/>
          </a:prstGeom>
          <a:noFill/>
          <a:ln>
            <a:noFill/>
          </a:ln>
        </p:spPr>
        <p:txBody>
          <a:bodyPr anchorCtr="0" anchor="t" bIns="38100" lIns="38100" rIns="38100" tIns="38100">
            <a:noAutofit/>
          </a:bodyPr>
          <a:lstStyle/>
          <a:p>
            <a:pPr indent="-276577" lvl="0" marL="381000" marR="0" algn="l">
              <a:lnSpc>
                <a:spcPct val="119921"/>
              </a:lnSpc>
              <a:spcBef>
                <a:spcPts val="0"/>
              </a:spcBef>
              <a:spcAft>
                <a:spcPts val="0"/>
              </a:spcAft>
              <a:buClr>
                <a:srgbClr val="000000"/>
              </a:buClr>
              <a:buSzPct val="98765"/>
              <a:buFont typeface="Arial"/>
              <a:buChar char="●"/>
            </a:pPr>
            <a:r>
              <a:rPr lang="en-US" sz="3555">
                <a:solidFill>
                  <a:srgbClr val="000000"/>
                </a:solidFill>
                <a:latin typeface="Arial"/>
                <a:ea typeface="Arial"/>
                <a:cs typeface="Arial"/>
                <a:sym typeface="Arial"/>
              </a:rPr>
              <a:t>Skeletal – striated &amp; voluntary</a:t>
            </a:r>
          </a:p>
          <a:p>
            <a:pPr indent="-276577" lvl="0" marL="381000" marR="0"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Smooth – involuntary</a:t>
            </a:r>
          </a:p>
          <a:p>
            <a:pPr indent="-276577" lvl="0" marL="381000" marR="0"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Cardiac - heart</a:t>
            </a:r>
          </a:p>
        </p:txBody>
      </p:sp>
      <p:pic>
        <p:nvPicPr>
          <p:cNvPr id="31" name="Shape 31"/>
          <p:cNvPicPr preferRelativeResize="0"/>
          <p:nvPr/>
        </p:nvPicPr>
        <p:blipFill>
          <a:blip r:embed="rId3">
            <a:alphaModFix/>
          </a:blip>
          <a:stretch>
            <a:fillRect/>
          </a:stretch>
        </p:blipFill>
        <p:spPr>
          <a:xfrm>
            <a:off x="826375" y="3100925"/>
            <a:ext cx="5651499" cy="4519075"/>
          </a:xfrm>
          <a:prstGeom prst="rect">
            <a:avLst/>
          </a:prstGeom>
          <a:noFill/>
          <a:ln>
            <a:noFill/>
          </a:ln>
        </p:spPr>
      </p:pic>
      <p:sp>
        <p:nvSpPr>
          <p:cNvPr id="32" name="Shape 32"/>
          <p:cNvSpPr txBox="1"/>
          <p:nvPr/>
        </p:nvSpPr>
        <p:spPr>
          <a:xfrm>
            <a:off x="7286675" y="4068600"/>
            <a:ext cx="2700900" cy="2447999"/>
          </a:xfrm>
          <a:prstGeom prst="rect">
            <a:avLst/>
          </a:prstGeom>
          <a:noFill/>
          <a:ln>
            <a:noFill/>
          </a:ln>
        </p:spPr>
        <p:txBody>
          <a:bodyPr anchorCtr="0" anchor="t" bIns="91425" lIns="91425" rIns="91425" tIns="91425">
            <a:noAutofit/>
          </a:bodyPr>
          <a:lstStyle/>
          <a:p>
            <a:pPr>
              <a:spcBef>
                <a:spcPts val="0"/>
              </a:spcBef>
              <a:buNone/>
            </a:pPr>
            <a:r>
              <a:rPr i="1" lang="en-US" sz="2400"/>
              <a:t>The word “striated” means striped.  Skeletal muscle appears striped under a microscope. </a:t>
            </a:r>
          </a:p>
        </p:txBody>
      </p:sp>
      <p:cxnSp>
        <p:nvCxnSpPr>
          <p:cNvPr id="33" name="Shape 33"/>
          <p:cNvCxnSpPr>
            <a:stCxn id="31" idx="3"/>
          </p:cNvCxnSpPr>
          <p:nvPr/>
        </p:nvCxnSpPr>
        <p:spPr>
          <a:xfrm flipH="1" rot="10800000">
            <a:off x="6477874" y="4930562"/>
            <a:ext cx="717000" cy="429900"/>
          </a:xfrm>
          <a:prstGeom prst="straightConnector1">
            <a:avLst/>
          </a:prstGeom>
          <a:noFill/>
          <a:ln cap="flat" cmpd="sng" w="38100">
            <a:solidFill>
              <a:schemeClr val="dk2"/>
            </a:solidFill>
            <a:prstDash val="solid"/>
            <a:round/>
            <a:headEnd len="lg" w="lg" type="none"/>
            <a:tailEnd len="lg" w="lg" type="triangle"/>
          </a:ln>
        </p:spPr>
      </p:cxn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nvSpPr>
        <p:spPr>
          <a:xfrm>
            <a:off x="205450" y="103850"/>
            <a:ext cx="4176200" cy="483675"/>
          </a:xfrm>
          <a:prstGeom prst="rect">
            <a:avLst/>
          </a:prstGeom>
          <a:noFill/>
          <a:ln>
            <a:noFill/>
          </a:ln>
        </p:spPr>
        <p:txBody>
          <a:bodyPr anchorCtr="0" anchor="t" bIns="38100" lIns="38100" rIns="38100" tIns="38100">
            <a:noAutofit/>
          </a:bodyPr>
          <a:lstStyle/>
          <a:p>
            <a:pPr rtl="0">
              <a:lnSpc>
                <a:spcPct val="100000"/>
              </a:lnSpc>
              <a:spcBef>
                <a:spcPts val="0"/>
              </a:spcBef>
              <a:buNone/>
            </a:pPr>
            <a:r>
              <a:rPr lang="en-US" sz="2666" u="sng">
                <a:solidFill>
                  <a:srgbClr val="0000FF"/>
                </a:solidFill>
                <a:latin typeface="Arial"/>
                <a:ea typeface="Arial"/>
                <a:cs typeface="Arial"/>
                <a:sym typeface="Arial"/>
                <a:hlinkClick r:id="rId3"/>
              </a:rPr>
              <a:t>Sliding Filament Handout </a:t>
            </a:r>
          </a:p>
        </p:txBody>
      </p:sp>
      <p:pic>
        <p:nvPicPr>
          <p:cNvPr id="162" name="Shape 162"/>
          <p:cNvPicPr preferRelativeResize="0"/>
          <p:nvPr/>
        </p:nvPicPr>
        <p:blipFill>
          <a:blip r:embed="rId4">
            <a:alphaModFix/>
          </a:blip>
          <a:stretch>
            <a:fillRect/>
          </a:stretch>
        </p:blipFill>
        <p:spPr>
          <a:xfrm>
            <a:off x="1526250" y="510250"/>
            <a:ext cx="6181700" cy="68580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510250" y="408650"/>
            <a:ext cx="9469424" cy="6980049"/>
          </a:xfrm>
          <a:prstGeom prst="rect">
            <a:avLst/>
          </a:prstGeom>
          <a:noFill/>
          <a:ln>
            <a:noFill/>
          </a:ln>
        </p:spPr>
      </p:pic>
      <p:sp>
        <p:nvSpPr>
          <p:cNvPr id="168" name="Shape 168"/>
          <p:cNvSpPr txBox="1"/>
          <p:nvPr/>
        </p:nvSpPr>
        <p:spPr>
          <a:xfrm>
            <a:off x="205450" y="103850"/>
            <a:ext cx="4176200" cy="483675"/>
          </a:xfrm>
          <a:prstGeom prst="rect">
            <a:avLst/>
          </a:prstGeom>
          <a:noFill/>
          <a:ln>
            <a:noFill/>
          </a:ln>
        </p:spPr>
        <p:txBody>
          <a:bodyPr anchorCtr="0" anchor="t" bIns="38100" lIns="38100" rIns="38100" tIns="38100">
            <a:noAutofit/>
          </a:bodyPr>
          <a:lstStyle/>
          <a:p>
            <a:pPr rtl="0">
              <a:lnSpc>
                <a:spcPct val="100000"/>
              </a:lnSpc>
              <a:spcBef>
                <a:spcPts val="0"/>
              </a:spcBef>
              <a:buNone/>
            </a:pPr>
            <a:r>
              <a:rPr lang="en-US" sz="2666" u="sng">
                <a:solidFill>
                  <a:srgbClr val="0000FF"/>
                </a:solidFill>
                <a:latin typeface="Arial"/>
                <a:ea typeface="Arial"/>
                <a:cs typeface="Arial"/>
                <a:sym typeface="Arial"/>
                <a:hlinkClick r:id="rId4"/>
              </a:rPr>
              <a:t>Sliding Filament Handout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04800" y="304800"/>
            <a:ext cx="9626599" cy="990599"/>
          </a:xfrm>
          <a:prstGeom prst="rect">
            <a:avLst/>
          </a:prstGeom>
        </p:spPr>
        <p:txBody>
          <a:bodyPr anchorCtr="0" anchor="t" bIns="38100" lIns="38100" rIns="38100" tIns="38100">
            <a:noAutofit/>
          </a:bodyPr>
          <a:lstStyle/>
          <a:p>
            <a:pPr rtl="0">
              <a:lnSpc>
                <a:spcPct val="100000"/>
              </a:lnSpc>
              <a:spcBef>
                <a:spcPts val="0"/>
              </a:spcBef>
              <a:buNone/>
            </a:pPr>
            <a:r>
              <a:rPr lang="en-US" sz="3200">
                <a:solidFill>
                  <a:srgbClr val="000000"/>
                </a:solidFill>
                <a:latin typeface="Arial"/>
                <a:ea typeface="Arial"/>
                <a:cs typeface="Arial"/>
                <a:sym typeface="Arial"/>
              </a:rPr>
              <a:t>ANIMATION OF SLIDING FILAMENT</a:t>
            </a:r>
          </a:p>
        </p:txBody>
      </p:sp>
      <p:sp>
        <p:nvSpPr>
          <p:cNvPr id="174" name="Shape 174"/>
          <p:cNvSpPr txBox="1"/>
          <p:nvPr>
            <p:ph idx="1" type="body"/>
          </p:nvPr>
        </p:nvSpPr>
        <p:spPr>
          <a:xfrm>
            <a:off x="609600" y="1015975"/>
            <a:ext cx="9242500" cy="549724"/>
          </a:xfrm>
          <a:prstGeom prst="rect">
            <a:avLst/>
          </a:prstGeom>
        </p:spPr>
        <p:txBody>
          <a:bodyPr anchorCtr="0" anchor="t" bIns="38100" lIns="38100" rIns="38100" tIns="38100">
            <a:noAutofit/>
          </a:bodyPr>
          <a:lstStyle/>
          <a:p>
            <a:pPr rtl="0">
              <a:lnSpc>
                <a:spcPct val="100000"/>
              </a:lnSpc>
              <a:spcBef>
                <a:spcPts val="0"/>
              </a:spcBef>
              <a:buNone/>
            </a:pPr>
            <a:r>
              <a:rPr lang="en-US" sz="2666" u="sng">
                <a:solidFill>
                  <a:srgbClr val="0000FF"/>
                </a:solidFill>
                <a:latin typeface="Arial"/>
                <a:ea typeface="Arial"/>
                <a:cs typeface="Arial"/>
                <a:sym typeface="Arial"/>
                <a:hlinkClick r:id="rId3"/>
              </a:rPr>
              <a:t>http://www.blackwellpublishing.com/matthews/myosin.html</a:t>
            </a:r>
          </a:p>
        </p:txBody>
      </p:sp>
      <p:sp>
        <p:nvSpPr>
          <p:cNvPr id="175" name="Shape 175">
            <a:hlinkClick r:id="rId5"/>
          </p:cNvPr>
          <p:cNvSpPr/>
          <p:nvPr/>
        </p:nvSpPr>
        <p:spPr>
          <a:xfrm>
            <a:off x="1017175" y="1829700"/>
            <a:ext cx="7272949" cy="5454699"/>
          </a:xfrm>
          <a:prstGeom prst="rect">
            <a:avLst/>
          </a:prstGeom>
          <a:blipFill>
            <a:blip r:embed="rId6">
              <a:alphaModFix/>
            </a:blip>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idx="4294967295" type="title"/>
          </p:nvPr>
        </p:nvSpPr>
        <p:spPr>
          <a:xfrm>
            <a:off x="311475" y="160925"/>
            <a:ext cx="9015599" cy="839100"/>
          </a:xfrm>
          <a:prstGeom prst="rect">
            <a:avLst/>
          </a:prstGeom>
          <a:noFill/>
          <a:ln>
            <a:noFill/>
          </a:ln>
        </p:spPr>
        <p:txBody>
          <a:bodyPr anchorCtr="0" anchor="ctr" bIns="38100" lIns="38100" rIns="38100" tIns="38100">
            <a:noAutofit/>
          </a:bodyPr>
          <a:lstStyle/>
          <a:p>
            <a:pPr indent="0" marL="0" marR="0">
              <a:lnSpc>
                <a:spcPct val="119886"/>
              </a:lnSpc>
              <a:spcBef>
                <a:spcPts val="0"/>
              </a:spcBef>
              <a:spcAft>
                <a:spcPts val="0"/>
              </a:spcAft>
              <a:buNone/>
            </a:pPr>
            <a:r>
              <a:rPr lang="en-US" sz="4888">
                <a:solidFill>
                  <a:srgbClr val="000000"/>
                </a:solidFill>
                <a:latin typeface="Arial"/>
                <a:ea typeface="Arial"/>
                <a:cs typeface="Arial"/>
                <a:sym typeface="Arial"/>
              </a:rPr>
              <a:t>Energy Source</a:t>
            </a:r>
          </a:p>
        </p:txBody>
      </p:sp>
      <p:sp>
        <p:nvSpPr>
          <p:cNvPr id="181" name="Shape 181"/>
          <p:cNvSpPr txBox="1"/>
          <p:nvPr/>
        </p:nvSpPr>
        <p:spPr>
          <a:xfrm>
            <a:off x="379900" y="1197025"/>
            <a:ext cx="9722700" cy="1929000"/>
          </a:xfrm>
          <a:prstGeom prst="rect">
            <a:avLst/>
          </a:prstGeom>
          <a:noFill/>
          <a:ln>
            <a:noFill/>
          </a:ln>
        </p:spPr>
        <p:txBody>
          <a:bodyPr anchorCtr="0" anchor="t" bIns="38100" lIns="38100" rIns="38100" tIns="38100">
            <a:noAutofit/>
          </a:bodyPr>
          <a:lstStyle/>
          <a:p>
            <a:pPr marR="0" rtl="0" algn="l">
              <a:lnSpc>
                <a:spcPct val="119922"/>
              </a:lnSpc>
              <a:spcBef>
                <a:spcPts val="0"/>
              </a:spcBef>
              <a:spcAft>
                <a:spcPts val="0"/>
              </a:spcAft>
              <a:buNone/>
            </a:pPr>
            <a:r>
              <a:rPr lang="en-US" sz="3200"/>
              <a:t>-</a:t>
            </a:r>
            <a:r>
              <a:rPr lang="en-US" sz="3200">
                <a:solidFill>
                  <a:srgbClr val="000000"/>
                </a:solidFill>
                <a:latin typeface="Arial"/>
                <a:ea typeface="Arial"/>
                <a:cs typeface="Arial"/>
                <a:sym typeface="Arial"/>
              </a:rPr>
              <a:t>ATP is produced by </a:t>
            </a:r>
            <a:r>
              <a:rPr lang="en-US" sz="3200" u="sng">
                <a:solidFill>
                  <a:srgbClr val="000000"/>
                </a:solidFill>
                <a:latin typeface="Arial"/>
                <a:ea typeface="Arial"/>
                <a:cs typeface="Arial"/>
                <a:sym typeface="Arial"/>
              </a:rPr>
              <a:t>CELLULAR RESPIRATION</a:t>
            </a:r>
          </a:p>
          <a:p>
            <a:pPr lvl="0" marR="0" rtl="0" algn="l">
              <a:lnSpc>
                <a:spcPct val="119922"/>
              </a:lnSpc>
              <a:spcBef>
                <a:spcPts val="0"/>
              </a:spcBef>
              <a:spcAft>
                <a:spcPts val="0"/>
              </a:spcAft>
              <a:buNone/>
            </a:pPr>
            <a:r>
              <a:rPr lang="en-US" sz="3200"/>
              <a:t>which occurs in the</a:t>
            </a:r>
            <a:r>
              <a:rPr lang="en-US" sz="3200">
                <a:solidFill>
                  <a:srgbClr val="000000"/>
                </a:solidFill>
                <a:latin typeface="Arial"/>
                <a:ea typeface="Arial"/>
                <a:cs typeface="Arial"/>
                <a:sym typeface="Arial"/>
              </a:rPr>
              <a:t> mitochondria</a:t>
            </a:r>
          </a:p>
          <a:p>
            <a:pPr lvl="0" marR="0" rtl="0" algn="l">
              <a:lnSpc>
                <a:spcPct val="119922"/>
              </a:lnSpc>
              <a:spcBef>
                <a:spcPts val="635"/>
              </a:spcBef>
              <a:spcAft>
                <a:spcPts val="0"/>
              </a:spcAft>
              <a:buNone/>
            </a:pPr>
            <a:r>
              <a:rPr lang="en-US" sz="3200"/>
              <a:t>-</a:t>
            </a:r>
            <a:r>
              <a:rPr lang="en-US" sz="3200">
                <a:solidFill>
                  <a:srgbClr val="000000"/>
                </a:solidFill>
                <a:latin typeface="Arial"/>
                <a:ea typeface="Arial"/>
                <a:cs typeface="Arial"/>
                <a:sym typeface="Arial"/>
              </a:rPr>
              <a:t>Creatine phosphate increases regeneration of ATP</a:t>
            </a:r>
          </a:p>
          <a:p>
            <a:pPr lvl="0" marR="0" rtl="0" algn="l">
              <a:lnSpc>
                <a:spcPct val="119922"/>
              </a:lnSpc>
              <a:spcBef>
                <a:spcPts val="635"/>
              </a:spcBef>
              <a:spcAft>
                <a:spcPts val="0"/>
              </a:spcAft>
              <a:buNone/>
            </a:pPr>
            <a:r>
              <a:t/>
            </a:r>
            <a:endParaRPr sz="3200">
              <a:solidFill>
                <a:srgbClr val="000000"/>
              </a:solidFill>
              <a:latin typeface="Arial"/>
              <a:ea typeface="Arial"/>
              <a:cs typeface="Arial"/>
              <a:sym typeface="Arial"/>
            </a:endParaRPr>
          </a:p>
        </p:txBody>
      </p:sp>
      <p:sp>
        <p:nvSpPr>
          <p:cNvPr id="182" name="Shape 182"/>
          <p:cNvSpPr txBox="1"/>
          <p:nvPr/>
        </p:nvSpPr>
        <p:spPr>
          <a:xfrm>
            <a:off x="5942000" y="3654850"/>
            <a:ext cx="4068599" cy="3022799"/>
          </a:xfrm>
          <a:prstGeom prst="rect">
            <a:avLst/>
          </a:prstGeom>
          <a:noFill/>
          <a:ln>
            <a:noFill/>
          </a:ln>
        </p:spPr>
        <p:txBody>
          <a:bodyPr anchorCtr="0" anchor="t" bIns="91425" lIns="91425" rIns="91425" tIns="91425">
            <a:noAutofit/>
          </a:bodyPr>
          <a:lstStyle/>
          <a:p>
            <a:pPr rtl="0">
              <a:spcBef>
                <a:spcPts val="0"/>
              </a:spcBef>
              <a:buNone/>
            </a:pPr>
            <a:r>
              <a:rPr lang="en-US" sz="2400"/>
              <a:t>* Only 25% of energy produced during cellular respiration is used in metabolic processes - the rest is in the form of HEAT. </a:t>
            </a:r>
          </a:p>
          <a:p>
            <a:pPr rtl="0">
              <a:spcBef>
                <a:spcPts val="0"/>
              </a:spcBef>
              <a:buNone/>
            </a:pPr>
            <a:r>
              <a:t/>
            </a:r>
            <a:endParaRPr sz="2400"/>
          </a:p>
          <a:p>
            <a:pPr indent="-381000" lvl="0" marL="457200">
              <a:spcBef>
                <a:spcPts val="0"/>
              </a:spcBef>
              <a:buSzPct val="100000"/>
              <a:buChar char="-"/>
            </a:pPr>
            <a:r>
              <a:rPr lang="en-US" sz="2400"/>
              <a:t>maintains body temperature. </a:t>
            </a:r>
          </a:p>
        </p:txBody>
      </p:sp>
      <p:pic>
        <p:nvPicPr>
          <p:cNvPr id="183" name="Shape 183"/>
          <p:cNvPicPr preferRelativeResize="0"/>
          <p:nvPr/>
        </p:nvPicPr>
        <p:blipFill>
          <a:blip r:embed="rId3">
            <a:alphaModFix/>
          </a:blip>
          <a:stretch>
            <a:fillRect/>
          </a:stretch>
        </p:blipFill>
        <p:spPr>
          <a:xfrm>
            <a:off x="541250" y="3370300"/>
            <a:ext cx="5238750" cy="30861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3760175" y="98450"/>
            <a:ext cx="6011324" cy="6434649"/>
          </a:xfrm>
          <a:prstGeom prst="rect">
            <a:avLst/>
          </a:prstGeom>
          <a:noFill/>
          <a:ln>
            <a:noFill/>
          </a:ln>
        </p:spPr>
      </p:pic>
      <p:sp>
        <p:nvSpPr>
          <p:cNvPr id="189" name="Shape 189"/>
          <p:cNvSpPr txBox="1"/>
          <p:nvPr/>
        </p:nvSpPr>
        <p:spPr>
          <a:xfrm>
            <a:off x="379275" y="477725"/>
            <a:ext cx="3597300" cy="2085300"/>
          </a:xfrm>
          <a:prstGeom prst="rect">
            <a:avLst/>
          </a:prstGeom>
          <a:noFill/>
          <a:ln>
            <a:noFill/>
          </a:ln>
        </p:spPr>
        <p:txBody>
          <a:bodyPr anchorCtr="0" anchor="t" bIns="91425" lIns="91425" rIns="91425" tIns="91425">
            <a:noAutofit/>
          </a:bodyPr>
          <a:lstStyle/>
          <a:p>
            <a:pPr>
              <a:spcBef>
                <a:spcPts val="0"/>
              </a:spcBef>
              <a:buNone/>
            </a:pPr>
            <a:r>
              <a:rPr lang="en-US" sz="3000"/>
              <a:t>Why might products like pro-creatine claim to increase energy?</a:t>
            </a:r>
          </a:p>
        </p:txBody>
      </p:sp>
      <p:sp>
        <p:nvSpPr>
          <p:cNvPr id="190" name="Shape 190"/>
          <p:cNvSpPr txBox="1"/>
          <p:nvPr/>
        </p:nvSpPr>
        <p:spPr>
          <a:xfrm>
            <a:off x="229850" y="6677575"/>
            <a:ext cx="5160599" cy="804600"/>
          </a:xfrm>
          <a:prstGeom prst="rect">
            <a:avLst/>
          </a:prstGeom>
          <a:noFill/>
          <a:ln>
            <a:noFill/>
          </a:ln>
        </p:spPr>
        <p:txBody>
          <a:bodyPr anchorCtr="0" anchor="t" bIns="91425" lIns="91425" rIns="91425" tIns="91425">
            <a:noAutofit/>
          </a:bodyPr>
          <a:lstStyle/>
          <a:p>
            <a:pPr rtl="0">
              <a:spcBef>
                <a:spcPts val="0"/>
              </a:spcBef>
              <a:buNone/>
            </a:pPr>
            <a:r>
              <a:rPr lang="en-US" sz="2400"/>
              <a:t>ATP = adenosine triphosphate </a:t>
            </a:r>
          </a:p>
          <a:p>
            <a:pPr>
              <a:spcBef>
                <a:spcPts val="0"/>
              </a:spcBef>
              <a:buNone/>
            </a:pPr>
            <a:r>
              <a:rPr lang="en-US" sz="2400"/>
              <a:t> ADP = adenosine diphosphate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4294967295" type="title"/>
          </p:nvPr>
        </p:nvSpPr>
        <p:spPr>
          <a:xfrm>
            <a:off x="609600" y="101600"/>
            <a:ext cx="8538875" cy="931921"/>
          </a:xfrm>
          <a:prstGeom prst="rect">
            <a:avLst/>
          </a:prstGeom>
          <a:noFill/>
          <a:ln>
            <a:noFill/>
          </a:ln>
        </p:spPr>
        <p:txBody>
          <a:bodyPr anchorCtr="0" anchor="ctr" bIns="38100" lIns="38100" rIns="38100" tIns="38100">
            <a:noAutofit/>
          </a:bodyPr>
          <a:lstStyle/>
          <a:p>
            <a:pPr indent="0" marL="0" marR="0" rtl="0" algn="ctr">
              <a:lnSpc>
                <a:spcPct val="119886"/>
              </a:lnSpc>
              <a:spcBef>
                <a:spcPts val="0"/>
              </a:spcBef>
              <a:spcAft>
                <a:spcPts val="0"/>
              </a:spcAft>
              <a:buNone/>
            </a:pPr>
            <a:r>
              <a:rPr lang="en-US" sz="4888">
                <a:solidFill>
                  <a:srgbClr val="000000"/>
                </a:solidFill>
                <a:latin typeface="Arial"/>
                <a:ea typeface="Arial"/>
                <a:cs typeface="Arial"/>
                <a:sym typeface="Arial"/>
              </a:rPr>
              <a:t>Other Terms</a:t>
            </a:r>
          </a:p>
        </p:txBody>
      </p:sp>
      <p:sp>
        <p:nvSpPr>
          <p:cNvPr id="196" name="Shape 196"/>
          <p:cNvSpPr txBox="1"/>
          <p:nvPr/>
        </p:nvSpPr>
        <p:spPr>
          <a:xfrm>
            <a:off x="609600" y="1015975"/>
            <a:ext cx="9015574" cy="5947700"/>
          </a:xfrm>
          <a:prstGeom prst="rect">
            <a:avLst/>
          </a:prstGeom>
          <a:noFill/>
          <a:ln>
            <a:noFill/>
          </a:ln>
        </p:spPr>
        <p:txBody>
          <a:bodyPr anchorCtr="0" anchor="t" bIns="38100" lIns="38100" rIns="38100" tIns="38100">
            <a:noAutofit/>
          </a:bodyPr>
          <a:lstStyle/>
          <a:p>
            <a:pPr indent="-262466" lvl="0" marL="381000" marR="0" rtl="0"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1. Threshold Stimulus</a:t>
            </a:r>
          </a:p>
          <a:p>
            <a:pPr indent="-262466" lvl="0" marL="381000" marR="0" rtl="0"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2. All-or-None Response</a:t>
            </a:r>
          </a:p>
          <a:p>
            <a:pPr indent="-262466" lvl="0" marL="381000" marR="0" rtl="0"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3. Motor Unit</a:t>
            </a:r>
          </a:p>
          <a:p>
            <a:pPr indent="-262466" lvl="0" marL="381000" marR="0" rtl="0"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5. Recruitment</a:t>
            </a:r>
          </a:p>
          <a:p>
            <a:pPr indent="-262466" lvl="0" marL="381000" marR="0" rtl="0"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6. Muscle Tone</a:t>
            </a:r>
          </a:p>
          <a:p>
            <a:pPr indent="-262466" lvl="0" marL="381000" marR="0" rtl="0"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7. Muscular Hypertrophy</a:t>
            </a:r>
          </a:p>
          <a:p>
            <a:pPr indent="-262466" lvl="0" marL="381000" marR="0" rtl="0"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8. Muscular Atrophy</a:t>
            </a:r>
          </a:p>
          <a:p>
            <a:pPr indent="-262466" lvl="0" marL="381000" marR="0" rtl="0"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9. Muscle Fatigue</a:t>
            </a:r>
          </a:p>
          <a:p>
            <a:pPr indent="-262466" lvl="0" marL="381000" marR="0" rtl="0"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10. Muscle Cramp</a:t>
            </a:r>
          </a:p>
          <a:p>
            <a:pPr indent="-262466" lvl="0" marL="381000" marR="0" rtl="0"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11.  Oxygen Debt</a:t>
            </a:r>
          </a:p>
          <a:p>
            <a:pPr indent="0" marL="0" marR="0" rtl="0" algn="l">
              <a:lnSpc>
                <a:spcPct val="100000"/>
              </a:lnSpc>
              <a:spcBef>
                <a:spcPts val="604"/>
              </a:spcBef>
              <a:spcAft>
                <a:spcPts val="0"/>
              </a:spcAft>
              <a:buNone/>
            </a:pPr>
            <a:r>
              <a:t/>
            </a:r>
            <a:endParaRPr sz="3333">
              <a:solidFill>
                <a:srgbClr val="000000"/>
              </a:solidFill>
              <a:latin typeface="Arial"/>
              <a:ea typeface="Arial"/>
              <a:cs typeface="Arial"/>
              <a:sym typeface="Arial"/>
            </a:endParaRPr>
          </a:p>
        </p:txBody>
      </p:sp>
      <p:pic>
        <p:nvPicPr>
          <p:cNvPr id="197" name="Shape 197"/>
          <p:cNvPicPr preferRelativeResize="0"/>
          <p:nvPr/>
        </p:nvPicPr>
        <p:blipFill>
          <a:blip r:embed="rId3">
            <a:alphaModFix/>
          </a:blip>
          <a:stretch>
            <a:fillRect/>
          </a:stretch>
        </p:blipFill>
        <p:spPr>
          <a:xfrm>
            <a:off x="5384800" y="4470400"/>
            <a:ext cx="4511399" cy="290932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206000" y="132400"/>
            <a:ext cx="9626699" cy="798600"/>
          </a:xfrm>
          <a:prstGeom prst="rect">
            <a:avLst/>
          </a:prstGeom>
        </p:spPr>
        <p:txBody>
          <a:bodyPr anchorCtr="0" anchor="t" bIns="38100" lIns="38100" rIns="38100" tIns="38100">
            <a:noAutofit/>
          </a:bodyPr>
          <a:lstStyle/>
          <a:p>
            <a:pPr indent="-499533" lvl="0" marL="457200" rtl="0">
              <a:lnSpc>
                <a:spcPct val="100000"/>
              </a:lnSpc>
              <a:spcBef>
                <a:spcPts val="0"/>
              </a:spcBef>
              <a:buClr>
                <a:srgbClr val="000000"/>
              </a:buClr>
              <a:buSzPct val="99224"/>
              <a:buFont typeface="Arial"/>
              <a:buAutoNum type="arabicPeriod"/>
            </a:pPr>
            <a:r>
              <a:rPr lang="en-US" sz="4266">
                <a:solidFill>
                  <a:srgbClr val="000000"/>
                </a:solidFill>
                <a:latin typeface="Arial"/>
                <a:ea typeface="Arial"/>
                <a:cs typeface="Arial"/>
                <a:sym typeface="Arial"/>
              </a:rPr>
              <a:t>Threshold Stimulus</a:t>
            </a:r>
          </a:p>
        </p:txBody>
      </p:sp>
      <p:sp>
        <p:nvSpPr>
          <p:cNvPr id="203" name="Shape 203"/>
          <p:cNvSpPr txBox="1"/>
          <p:nvPr>
            <p:ph idx="1" type="body"/>
          </p:nvPr>
        </p:nvSpPr>
        <p:spPr>
          <a:xfrm>
            <a:off x="203200" y="1320800"/>
            <a:ext cx="9632200" cy="5559124"/>
          </a:xfrm>
          <a:prstGeom prst="rect">
            <a:avLst/>
          </a:prstGeom>
        </p:spPr>
        <p:txBody>
          <a:bodyPr anchorCtr="0" anchor="t" bIns="38100" lIns="38100" rIns="38100" tIns="38100">
            <a:noAutofit/>
          </a:bodyPr>
          <a:lstStyle/>
          <a:p>
            <a:pPr rtl="0">
              <a:lnSpc>
                <a:spcPct val="100000"/>
              </a:lnSpc>
              <a:spcBef>
                <a:spcPts val="0"/>
              </a:spcBef>
              <a:buNone/>
            </a:pPr>
            <a:r>
              <a:rPr lang="en-US" sz="3333">
                <a:solidFill>
                  <a:srgbClr val="000000"/>
                </a:solidFill>
                <a:latin typeface="Arial"/>
                <a:ea typeface="Arial"/>
                <a:cs typeface="Arial"/>
                <a:sym typeface="Arial"/>
              </a:rPr>
              <a:t>Minimal strength required to cause a contraction </a:t>
            </a:r>
          </a:p>
          <a:p>
            <a:pPr rtl="0">
              <a:lnSpc>
                <a:spcPct val="100000"/>
              </a:lnSpc>
              <a:spcBef>
                <a:spcPts val="0"/>
              </a:spcBef>
              <a:buNone/>
            </a:pPr>
            <a:r>
              <a:t/>
            </a:r>
            <a:endParaRPr sz="3333">
              <a:solidFill>
                <a:srgbClr val="000000"/>
              </a:solidFill>
              <a:latin typeface="Arial"/>
              <a:ea typeface="Arial"/>
              <a:cs typeface="Arial"/>
              <a:sym typeface="Arial"/>
            </a:endParaRPr>
          </a:p>
          <a:p>
            <a:pPr indent="457200" marL="0" rtl="0">
              <a:lnSpc>
                <a:spcPct val="100000"/>
              </a:lnSpc>
              <a:spcBef>
                <a:spcPts val="0"/>
              </a:spcBef>
              <a:buNone/>
            </a:pPr>
            <a:r>
              <a:rPr lang="en-US" sz="3333">
                <a:solidFill>
                  <a:srgbClr val="000000"/>
                </a:solidFill>
                <a:latin typeface="Arial"/>
                <a:ea typeface="Arial"/>
                <a:cs typeface="Arial"/>
                <a:sym typeface="Arial"/>
              </a:rPr>
              <a:t>Motor neuron releases enough acetylcholine to reach threshold</a:t>
            </a:r>
          </a:p>
          <a:p>
            <a:pPr rtl="0">
              <a:lnSpc>
                <a:spcPct val="100000"/>
              </a:lnSpc>
              <a:spcBef>
                <a:spcPts val="0"/>
              </a:spcBef>
              <a:buNone/>
            </a:pPr>
            <a:r>
              <a:t/>
            </a:r>
            <a:endParaRPr sz="3333">
              <a:solidFill>
                <a:srgbClr val="000000"/>
              </a:solidFill>
              <a:latin typeface="Arial"/>
              <a:ea typeface="Arial"/>
              <a:cs typeface="Arial"/>
              <a:sym typeface="Arial"/>
            </a:endParaRPr>
          </a:p>
          <a:p>
            <a:pPr indent="-499533" lvl="0" marL="457200" rtl="0">
              <a:lnSpc>
                <a:spcPct val="100000"/>
              </a:lnSpc>
              <a:spcBef>
                <a:spcPts val="0"/>
              </a:spcBef>
              <a:buClr>
                <a:srgbClr val="000000"/>
              </a:buClr>
              <a:buSzPct val="99224"/>
              <a:buFont typeface="Arial"/>
              <a:buAutoNum type="arabicPeriod" startAt="2"/>
            </a:pPr>
            <a:r>
              <a:rPr lang="en-US" sz="4266">
                <a:solidFill>
                  <a:srgbClr val="000000"/>
                </a:solidFill>
                <a:latin typeface="Arial"/>
                <a:ea typeface="Arial"/>
                <a:cs typeface="Arial"/>
                <a:sym typeface="Arial"/>
              </a:rPr>
              <a:t>All-or-None Response</a:t>
            </a:r>
          </a:p>
          <a:p>
            <a:pPr rtl="0">
              <a:lnSpc>
                <a:spcPct val="100000"/>
              </a:lnSpc>
              <a:spcBef>
                <a:spcPts val="0"/>
              </a:spcBef>
              <a:buNone/>
            </a:pPr>
            <a:r>
              <a:t/>
            </a:r>
            <a:endParaRPr sz="3333">
              <a:solidFill>
                <a:srgbClr val="000000"/>
              </a:solidFill>
              <a:latin typeface="Arial"/>
              <a:ea typeface="Arial"/>
              <a:cs typeface="Arial"/>
              <a:sym typeface="Arial"/>
            </a:endParaRPr>
          </a:p>
          <a:p>
            <a:pPr rtl="0">
              <a:lnSpc>
                <a:spcPct val="100000"/>
              </a:lnSpc>
              <a:spcBef>
                <a:spcPts val="0"/>
              </a:spcBef>
              <a:buNone/>
            </a:pPr>
            <a:r>
              <a:rPr lang="en-US" sz="3333">
                <a:solidFill>
                  <a:srgbClr val="000000"/>
                </a:solidFill>
                <a:latin typeface="Arial"/>
                <a:ea typeface="Arial"/>
                <a:cs typeface="Arial"/>
                <a:sym typeface="Arial"/>
              </a:rPr>
              <a:t>Fibers do not contract partially, they either do or don't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idx="1" type="body"/>
          </p:nvPr>
        </p:nvSpPr>
        <p:spPr>
          <a:xfrm>
            <a:off x="147100" y="142500"/>
            <a:ext cx="5574599" cy="7334999"/>
          </a:xfrm>
          <a:prstGeom prst="rect">
            <a:avLst/>
          </a:prstGeom>
        </p:spPr>
        <p:txBody>
          <a:bodyPr anchorCtr="0" anchor="t" bIns="38100" lIns="38100" rIns="38100" tIns="38100">
            <a:noAutofit/>
          </a:bodyPr>
          <a:lstStyle/>
          <a:p>
            <a:pPr indent="-465666" lvl="0" marL="457200" rtl="0">
              <a:lnSpc>
                <a:spcPct val="100000"/>
              </a:lnSpc>
              <a:spcBef>
                <a:spcPts val="0"/>
              </a:spcBef>
              <a:buClr>
                <a:srgbClr val="000000"/>
              </a:buClr>
              <a:buSzPct val="100900"/>
              <a:buFont typeface="Arial"/>
              <a:buAutoNum type="arabicPeriod" startAt="3"/>
            </a:pPr>
            <a:r>
              <a:rPr lang="en-US" sz="3733">
                <a:solidFill>
                  <a:srgbClr val="000000"/>
                </a:solidFill>
                <a:latin typeface="Arial"/>
                <a:ea typeface="Arial"/>
                <a:cs typeface="Arial"/>
                <a:sym typeface="Arial"/>
              </a:rPr>
              <a:t>Motor Unit</a:t>
            </a:r>
          </a:p>
          <a:p>
            <a:pPr rtl="0">
              <a:lnSpc>
                <a:spcPct val="100000"/>
              </a:lnSpc>
              <a:spcBef>
                <a:spcPts val="0"/>
              </a:spcBef>
              <a:buNone/>
            </a:pPr>
            <a:r>
              <a:rPr lang="en-US" sz="3733">
                <a:solidFill>
                  <a:srgbClr val="000000"/>
                </a:solidFill>
                <a:latin typeface="Arial"/>
                <a:ea typeface="Arial"/>
                <a:cs typeface="Arial"/>
                <a:sym typeface="Arial"/>
              </a:rPr>
              <a:t> </a:t>
            </a:r>
          </a:p>
          <a:p>
            <a:pPr rtl="0">
              <a:lnSpc>
                <a:spcPct val="100000"/>
              </a:lnSpc>
              <a:spcBef>
                <a:spcPts val="0"/>
              </a:spcBef>
              <a:buNone/>
            </a:pPr>
            <a:r>
              <a:rPr lang="en-US" sz="2666">
                <a:solidFill>
                  <a:srgbClr val="000000"/>
                </a:solidFill>
                <a:latin typeface="Arial"/>
                <a:ea typeface="Arial"/>
                <a:cs typeface="Arial"/>
                <a:sym typeface="Arial"/>
              </a:rPr>
              <a:t>The muscle fiber  +   the motor neuron </a:t>
            </a:r>
          </a:p>
          <a:p>
            <a:pPr rtl="0">
              <a:lnSpc>
                <a:spcPct val="100000"/>
              </a:lnSpc>
              <a:spcBef>
                <a:spcPts val="0"/>
              </a:spcBef>
              <a:buNone/>
            </a:pPr>
            <a:r>
              <a:t/>
            </a:r>
            <a:endParaRPr sz="2666">
              <a:solidFill>
                <a:srgbClr val="000000"/>
              </a:solidFill>
              <a:latin typeface="Arial"/>
              <a:ea typeface="Arial"/>
              <a:cs typeface="Arial"/>
              <a:sym typeface="Arial"/>
            </a:endParaRPr>
          </a:p>
          <a:p>
            <a:pPr indent="-465666" lvl="0" marL="457200" rtl="0">
              <a:lnSpc>
                <a:spcPct val="100000"/>
              </a:lnSpc>
              <a:spcBef>
                <a:spcPts val="0"/>
              </a:spcBef>
              <a:buClr>
                <a:srgbClr val="000000"/>
              </a:buClr>
              <a:buSzPct val="100900"/>
              <a:buFont typeface="Arial"/>
              <a:buAutoNum type="arabicPeriod" startAt="4"/>
            </a:pPr>
            <a:r>
              <a:rPr lang="en-US" sz="3733">
                <a:solidFill>
                  <a:srgbClr val="000000"/>
                </a:solidFill>
                <a:latin typeface="Arial"/>
                <a:ea typeface="Arial"/>
                <a:cs typeface="Arial"/>
                <a:sym typeface="Arial"/>
              </a:rPr>
              <a:t>Recruitment</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more and more fibers contract as the intensity of the stimulus increases</a:t>
            </a:r>
          </a:p>
          <a:p>
            <a:pPr rtl="0">
              <a:lnSpc>
                <a:spcPct val="100000"/>
              </a:lnSpc>
              <a:spcBef>
                <a:spcPts val="0"/>
              </a:spcBef>
              <a:buNone/>
            </a:pPr>
            <a:r>
              <a:t/>
            </a:r>
            <a:endParaRPr sz="2666">
              <a:solidFill>
                <a:srgbClr val="000000"/>
              </a:solidFill>
              <a:latin typeface="Arial"/>
              <a:ea typeface="Arial"/>
              <a:cs typeface="Arial"/>
              <a:sym typeface="Arial"/>
            </a:endParaRPr>
          </a:p>
          <a:p>
            <a:pPr indent="-465666" lvl="0" marL="457200" rtl="0">
              <a:lnSpc>
                <a:spcPct val="100000"/>
              </a:lnSpc>
              <a:spcBef>
                <a:spcPts val="0"/>
              </a:spcBef>
              <a:buClr>
                <a:srgbClr val="000000"/>
              </a:buClr>
              <a:buSzPct val="100900"/>
              <a:buFont typeface="Arial"/>
              <a:buAutoNum type="arabicPeriod" startAt="5"/>
            </a:pPr>
            <a:r>
              <a:rPr lang="en-US" sz="3733">
                <a:solidFill>
                  <a:srgbClr val="000000"/>
                </a:solidFill>
                <a:latin typeface="Arial"/>
                <a:ea typeface="Arial"/>
                <a:cs typeface="Arial"/>
                <a:sym typeface="Arial"/>
              </a:rPr>
              <a:t>Muscle Tone</a:t>
            </a:r>
          </a:p>
          <a:p>
            <a:pPr rtl="0">
              <a:lnSpc>
                <a:spcPct val="100000"/>
              </a:lnSpc>
              <a:spcBef>
                <a:spcPts val="0"/>
              </a:spcBef>
              <a:buNone/>
            </a:pPr>
            <a:r>
              <a:t/>
            </a:r>
            <a:endParaRPr sz="3733">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Sustained contraction of individual fibers, even when muscle is at rest</a:t>
            </a:r>
          </a:p>
        </p:txBody>
      </p:sp>
      <p:pic>
        <p:nvPicPr>
          <p:cNvPr id="209" name="Shape 209"/>
          <p:cNvPicPr preferRelativeResize="0"/>
          <p:nvPr/>
        </p:nvPicPr>
        <p:blipFill>
          <a:blip r:embed="rId3">
            <a:alphaModFix/>
          </a:blip>
          <a:stretch>
            <a:fillRect/>
          </a:stretch>
        </p:blipFill>
        <p:spPr>
          <a:xfrm>
            <a:off x="5981400" y="3224100"/>
            <a:ext cx="3098650" cy="4186249"/>
          </a:xfrm>
          <a:prstGeom prst="rect">
            <a:avLst/>
          </a:prstGeom>
          <a:noFill/>
          <a:ln>
            <a:noFill/>
          </a:ln>
        </p:spPr>
      </p:pic>
      <p:pic>
        <p:nvPicPr>
          <p:cNvPr id="210" name="Shape 210"/>
          <p:cNvPicPr preferRelativeResize="0"/>
          <p:nvPr/>
        </p:nvPicPr>
        <p:blipFill>
          <a:blip r:embed="rId4">
            <a:alphaModFix/>
          </a:blip>
          <a:stretch>
            <a:fillRect/>
          </a:stretch>
        </p:blipFill>
        <p:spPr>
          <a:xfrm>
            <a:off x="5283200" y="507975"/>
            <a:ext cx="4364625" cy="263157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pic>
        <p:nvPicPr>
          <p:cNvPr id="215" name="Shape 215"/>
          <p:cNvPicPr preferRelativeResize="0"/>
          <p:nvPr/>
        </p:nvPicPr>
        <p:blipFill>
          <a:blip r:embed="rId3">
            <a:alphaModFix/>
          </a:blip>
          <a:stretch>
            <a:fillRect/>
          </a:stretch>
        </p:blipFill>
        <p:spPr>
          <a:xfrm>
            <a:off x="512000" y="516600"/>
            <a:ext cx="8888550" cy="665822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idx="1" type="body"/>
          </p:nvPr>
        </p:nvSpPr>
        <p:spPr>
          <a:xfrm>
            <a:off x="303875" y="397650"/>
            <a:ext cx="9277625" cy="3400499"/>
          </a:xfrm>
          <a:prstGeom prst="rect">
            <a:avLst/>
          </a:prstGeom>
        </p:spPr>
        <p:txBody>
          <a:bodyPr anchorCtr="0" anchor="t" bIns="38100" lIns="38100" rIns="38100" tIns="38100">
            <a:noAutofit/>
          </a:bodyPr>
          <a:lstStyle/>
          <a:p>
            <a:pPr indent="-228600" lvl="0" marL="457200" rtl="0">
              <a:lnSpc>
                <a:spcPct val="100000"/>
              </a:lnSpc>
              <a:spcBef>
                <a:spcPts val="0"/>
              </a:spcBef>
              <a:buClr>
                <a:srgbClr val="000000"/>
              </a:buClr>
              <a:buFont typeface="Arial"/>
              <a:buAutoNum type="arabicPeriod" startAt="6"/>
            </a:pPr>
            <a:r>
              <a:rPr lang="en-US" sz="3733"/>
              <a:t> </a:t>
            </a:r>
            <a:r>
              <a:rPr lang="en-US" sz="3733">
                <a:solidFill>
                  <a:srgbClr val="000000"/>
                </a:solidFill>
                <a:latin typeface="Arial"/>
                <a:ea typeface="Arial"/>
                <a:cs typeface="Arial"/>
                <a:sym typeface="Arial"/>
              </a:rPr>
              <a:t>Hypertrophy</a:t>
            </a:r>
            <a:r>
              <a:rPr lang="en-US" sz="2666">
                <a:solidFill>
                  <a:srgbClr val="000000"/>
                </a:solidFill>
                <a:latin typeface="Arial"/>
                <a:ea typeface="Arial"/>
                <a:cs typeface="Arial"/>
                <a:sym typeface="Arial"/>
              </a:rPr>
              <a:t>  - muscles enlarge  (working out or certain disorders)</a:t>
            </a:r>
          </a:p>
          <a:p>
            <a:pPr rtl="0">
              <a:lnSpc>
                <a:spcPct val="100000"/>
              </a:lnSpc>
              <a:spcBef>
                <a:spcPts val="0"/>
              </a:spcBef>
              <a:buNone/>
            </a:pPr>
            <a:r>
              <a:rPr lang="en-US" sz="2666">
                <a:solidFill>
                  <a:srgbClr val="000000"/>
                </a:solidFill>
                <a:latin typeface="Arial"/>
                <a:ea typeface="Arial"/>
                <a:cs typeface="Arial"/>
                <a:sym typeface="Arial"/>
              </a:rPr>
              <a:t> </a:t>
            </a:r>
          </a:p>
          <a:p>
            <a:pPr rtl="0">
              <a:lnSpc>
                <a:spcPct val="100000"/>
              </a:lnSpc>
              <a:spcBef>
                <a:spcPts val="0"/>
              </a:spcBef>
              <a:buNone/>
            </a:pPr>
            <a:r>
              <a:rPr lang="en-US" sz="2666">
                <a:solidFill>
                  <a:srgbClr val="000000"/>
                </a:solidFill>
                <a:latin typeface="Arial"/>
                <a:ea typeface="Arial"/>
                <a:cs typeface="Arial"/>
                <a:sym typeface="Arial"/>
              </a:rPr>
              <a:t> </a:t>
            </a:r>
          </a:p>
          <a:p>
            <a:pPr indent="-228600" lvl="0" marL="457200" rtl="0">
              <a:lnSpc>
                <a:spcPct val="100000"/>
              </a:lnSpc>
              <a:spcBef>
                <a:spcPts val="0"/>
              </a:spcBef>
              <a:buClr>
                <a:srgbClr val="000000"/>
              </a:buClr>
              <a:buFont typeface="Arial"/>
              <a:buAutoNum type="arabicPeriod" startAt="7"/>
            </a:pPr>
            <a:r>
              <a:rPr lang="en-US" sz="3733"/>
              <a:t> </a:t>
            </a:r>
            <a:r>
              <a:rPr lang="en-US" sz="3733">
                <a:solidFill>
                  <a:srgbClr val="000000"/>
                </a:solidFill>
                <a:latin typeface="Arial"/>
                <a:ea typeface="Arial"/>
                <a:cs typeface="Arial"/>
                <a:sym typeface="Arial"/>
              </a:rPr>
              <a:t>Atrophy</a:t>
            </a:r>
            <a:r>
              <a:rPr lang="en-US" sz="2666">
                <a:solidFill>
                  <a:srgbClr val="000000"/>
                </a:solidFill>
                <a:latin typeface="Arial"/>
                <a:ea typeface="Arial"/>
                <a:cs typeface="Arial"/>
                <a:sym typeface="Arial"/>
              </a:rPr>
              <a:t> - muscles become small and weak due to disuse</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p:txBody>
      </p:sp>
      <p:pic>
        <p:nvPicPr>
          <p:cNvPr id="221" name="Shape 221"/>
          <p:cNvPicPr preferRelativeResize="0"/>
          <p:nvPr/>
        </p:nvPicPr>
        <p:blipFill>
          <a:blip r:embed="rId3">
            <a:alphaModFix/>
          </a:blip>
          <a:stretch>
            <a:fillRect/>
          </a:stretch>
        </p:blipFill>
        <p:spPr>
          <a:xfrm>
            <a:off x="1320800" y="3352800"/>
            <a:ext cx="7327474" cy="41977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 name="Shape 37"/>
        <p:cNvGrpSpPr/>
        <p:nvPr/>
      </p:nvGrpSpPr>
      <p:grpSpPr>
        <a:xfrm>
          <a:off x="0" y="0"/>
          <a:ext cx="0" cy="0"/>
          <a:chOff x="0" y="0"/>
          <a:chExt cx="0" cy="0"/>
        </a:xfrm>
      </p:grpSpPr>
      <p:sp>
        <p:nvSpPr>
          <p:cNvPr id="38" name="Shape 38"/>
          <p:cNvSpPr txBox="1"/>
          <p:nvPr>
            <p:ph type="title"/>
          </p:nvPr>
        </p:nvSpPr>
        <p:spPr>
          <a:xfrm>
            <a:off x="86425" y="97925"/>
            <a:ext cx="9626699" cy="718199"/>
          </a:xfrm>
          <a:prstGeom prst="rect">
            <a:avLst/>
          </a:prstGeom>
        </p:spPr>
        <p:txBody>
          <a:bodyPr anchorCtr="0" anchor="t" bIns="38100" lIns="38100" rIns="38100" tIns="38100">
            <a:noAutofit/>
          </a:bodyPr>
          <a:lstStyle/>
          <a:p>
            <a:pPr rtl="0">
              <a:lnSpc>
                <a:spcPct val="100000"/>
              </a:lnSpc>
              <a:spcBef>
                <a:spcPts val="0"/>
              </a:spcBef>
              <a:buNone/>
            </a:pPr>
            <a:r>
              <a:rPr lang="en-US" sz="4266">
                <a:solidFill>
                  <a:srgbClr val="000000"/>
                </a:solidFill>
                <a:latin typeface="Arial"/>
                <a:ea typeface="Arial"/>
                <a:cs typeface="Arial"/>
                <a:sym typeface="Arial"/>
              </a:rPr>
              <a:t>Muscles and Muscle Fiber</a:t>
            </a:r>
            <a:r>
              <a:rPr lang="en-US"/>
              <a:t> Structure</a:t>
            </a:r>
            <a:r>
              <a:rPr lang="en-US" sz="4266">
                <a:solidFill>
                  <a:srgbClr val="000000"/>
                </a:solidFill>
                <a:latin typeface="Arial"/>
                <a:ea typeface="Arial"/>
                <a:cs typeface="Arial"/>
                <a:sym typeface="Arial"/>
              </a:rPr>
              <a:t>    </a:t>
            </a:r>
          </a:p>
        </p:txBody>
      </p:sp>
      <p:sp>
        <p:nvSpPr>
          <p:cNvPr id="39" name="Shape 39"/>
          <p:cNvSpPr txBox="1"/>
          <p:nvPr>
            <p:ph idx="1" type="body"/>
          </p:nvPr>
        </p:nvSpPr>
        <p:spPr>
          <a:xfrm>
            <a:off x="304800" y="1168975"/>
            <a:ext cx="9694200" cy="2865899"/>
          </a:xfrm>
          <a:prstGeom prst="rect">
            <a:avLst/>
          </a:prstGeom>
        </p:spPr>
        <p:txBody>
          <a:bodyPr anchorCtr="0" anchor="t" bIns="38100" lIns="38100" rIns="38100" tIns="38100">
            <a:noAutofit/>
          </a:bodyPr>
          <a:lstStyle/>
          <a:p>
            <a:pPr rtl="0">
              <a:lnSpc>
                <a:spcPct val="100000"/>
              </a:lnSpc>
              <a:spcBef>
                <a:spcPts val="0"/>
              </a:spcBef>
              <a:buNone/>
            </a:pPr>
            <a:r>
              <a:rPr lang="en-US" sz="3733">
                <a:solidFill>
                  <a:srgbClr val="000000"/>
                </a:solidFill>
                <a:latin typeface="Arial"/>
                <a:ea typeface="Arial"/>
                <a:cs typeface="Arial"/>
                <a:sym typeface="Arial"/>
              </a:rPr>
              <a:t>Muscles are composed of many fibers that are arranged in bundles called FASCICLES</a:t>
            </a:r>
          </a:p>
          <a:p>
            <a:pPr rtl="0">
              <a:lnSpc>
                <a:spcPct val="100000"/>
              </a:lnSpc>
              <a:spcBef>
                <a:spcPts val="0"/>
              </a:spcBef>
              <a:buNone/>
            </a:pPr>
            <a:r>
              <a:t/>
            </a:r>
            <a:endParaRPr sz="3733">
              <a:solidFill>
                <a:srgbClr val="000000"/>
              </a:solidFill>
              <a:latin typeface="Arial"/>
              <a:ea typeface="Arial"/>
              <a:cs typeface="Arial"/>
              <a:sym typeface="Arial"/>
            </a:endParaRPr>
          </a:p>
          <a:p>
            <a:pPr rtl="0">
              <a:lnSpc>
                <a:spcPct val="100000"/>
              </a:lnSpc>
              <a:spcBef>
                <a:spcPts val="0"/>
              </a:spcBef>
              <a:buNone/>
            </a:pPr>
            <a:r>
              <a:rPr lang="en-US" sz="3733">
                <a:solidFill>
                  <a:srgbClr val="000000"/>
                </a:solidFill>
                <a:latin typeface="Arial"/>
                <a:ea typeface="Arial"/>
                <a:cs typeface="Arial"/>
                <a:sym typeface="Arial"/>
              </a:rPr>
              <a:t>Individual muscles are separated by FASCIA, which also forms tendons</a:t>
            </a:r>
          </a:p>
        </p:txBody>
      </p:sp>
      <p:pic>
        <p:nvPicPr>
          <p:cNvPr id="40" name="Shape 40"/>
          <p:cNvPicPr preferRelativeResize="0"/>
          <p:nvPr/>
        </p:nvPicPr>
        <p:blipFill>
          <a:blip r:embed="rId3">
            <a:alphaModFix/>
          </a:blip>
          <a:stretch>
            <a:fillRect/>
          </a:stretch>
        </p:blipFill>
        <p:spPr>
          <a:xfrm>
            <a:off x="176462" y="4523775"/>
            <a:ext cx="3209925" cy="2847975"/>
          </a:xfrm>
          <a:prstGeom prst="rect">
            <a:avLst/>
          </a:prstGeom>
          <a:noFill/>
          <a:ln>
            <a:noFill/>
          </a:ln>
        </p:spPr>
      </p:pic>
      <p:pic>
        <p:nvPicPr>
          <p:cNvPr id="41" name="Shape 41"/>
          <p:cNvPicPr preferRelativeResize="0"/>
          <p:nvPr/>
        </p:nvPicPr>
        <p:blipFill>
          <a:blip r:embed="rId4">
            <a:alphaModFix/>
          </a:blip>
          <a:stretch>
            <a:fillRect/>
          </a:stretch>
        </p:blipFill>
        <p:spPr>
          <a:xfrm>
            <a:off x="3783775" y="4514807"/>
            <a:ext cx="4413603" cy="2865899"/>
          </a:xfrm>
          <a:prstGeom prst="rect">
            <a:avLst/>
          </a:prstGeom>
          <a:noFill/>
          <a:ln>
            <a:noFill/>
          </a:ln>
        </p:spPr>
      </p:pic>
      <p:sp>
        <p:nvSpPr>
          <p:cNvPr id="42" name="Shape 42"/>
          <p:cNvSpPr txBox="1"/>
          <p:nvPr/>
        </p:nvSpPr>
        <p:spPr>
          <a:xfrm>
            <a:off x="8585425" y="4666250"/>
            <a:ext cx="1206900" cy="1022999"/>
          </a:xfrm>
          <a:prstGeom prst="rect">
            <a:avLst/>
          </a:prstGeom>
          <a:noFill/>
          <a:ln>
            <a:noFill/>
          </a:ln>
        </p:spPr>
        <p:txBody>
          <a:bodyPr anchorCtr="0" anchor="t" bIns="91425" lIns="91425" rIns="91425" tIns="91425">
            <a:noAutofit/>
          </a:bodyPr>
          <a:lstStyle/>
          <a:p>
            <a:pPr>
              <a:spcBef>
                <a:spcPts val="0"/>
              </a:spcBef>
              <a:buNone/>
            </a:pPr>
            <a:r>
              <a:rPr lang="en-US" u="sng">
                <a:solidFill>
                  <a:schemeClr val="hlink"/>
                </a:solidFill>
                <a:hlinkClick r:id="rId5"/>
              </a:rPr>
              <a:t>Video on plantar fasciitis.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idx="1" type="body"/>
          </p:nvPr>
        </p:nvSpPr>
        <p:spPr>
          <a:xfrm>
            <a:off x="252850" y="496475"/>
            <a:ext cx="9654300" cy="6102300"/>
          </a:xfrm>
          <a:prstGeom prst="rect">
            <a:avLst/>
          </a:prstGeom>
        </p:spPr>
        <p:txBody>
          <a:bodyPr anchorCtr="0" anchor="t" bIns="38100" lIns="38100" rIns="38100" tIns="38100">
            <a:noAutofit/>
          </a:bodyPr>
          <a:lstStyle/>
          <a:p>
            <a:pPr indent="-228600" lvl="0" marL="457200" rtl="0">
              <a:lnSpc>
                <a:spcPct val="100000"/>
              </a:lnSpc>
              <a:spcBef>
                <a:spcPts val="0"/>
              </a:spcBef>
              <a:buClr>
                <a:srgbClr val="000000"/>
              </a:buClr>
              <a:buFont typeface="Arial"/>
              <a:buAutoNum type="arabicPeriod" startAt="8"/>
            </a:pPr>
            <a:r>
              <a:rPr lang="en-US" sz="3733"/>
              <a:t> </a:t>
            </a:r>
            <a:r>
              <a:rPr lang="en-US" sz="3733">
                <a:solidFill>
                  <a:srgbClr val="000000"/>
                </a:solidFill>
                <a:latin typeface="Arial"/>
                <a:ea typeface="Arial"/>
                <a:cs typeface="Arial"/>
                <a:sym typeface="Arial"/>
              </a:rPr>
              <a:t>Muscle Fatigue</a:t>
            </a:r>
            <a:r>
              <a:rPr lang="en-US" sz="2666">
                <a:solidFill>
                  <a:srgbClr val="000000"/>
                </a:solidFill>
                <a:latin typeface="Arial"/>
                <a:ea typeface="Arial"/>
                <a:cs typeface="Arial"/>
                <a:sym typeface="Arial"/>
              </a:rPr>
              <a:t> </a:t>
            </a:r>
            <a:r>
              <a:rPr lang="en-US" sz="3200">
                <a:solidFill>
                  <a:srgbClr val="000000"/>
                </a:solidFill>
                <a:latin typeface="Arial"/>
                <a:ea typeface="Arial"/>
                <a:cs typeface="Arial"/>
                <a:sym typeface="Arial"/>
              </a:rPr>
              <a:t>-  muscle loses ability to contract after prolonged exercise or strain</a:t>
            </a:r>
          </a:p>
          <a:p>
            <a:pPr rtl="0">
              <a:lnSpc>
                <a:spcPct val="100000"/>
              </a:lnSpc>
              <a:spcBef>
                <a:spcPts val="0"/>
              </a:spcBef>
              <a:buNone/>
            </a:pPr>
            <a:r>
              <a:t/>
            </a:r>
            <a:endParaRPr sz="2666">
              <a:solidFill>
                <a:srgbClr val="000000"/>
              </a:solidFill>
              <a:latin typeface="Arial"/>
              <a:ea typeface="Arial"/>
              <a:cs typeface="Arial"/>
              <a:sym typeface="Arial"/>
            </a:endParaRPr>
          </a:p>
          <a:p>
            <a:pPr indent="-228600" lvl="0" marL="457200" rtl="0">
              <a:lnSpc>
                <a:spcPct val="100000"/>
              </a:lnSpc>
              <a:spcBef>
                <a:spcPts val="0"/>
              </a:spcBef>
              <a:buClr>
                <a:srgbClr val="000000"/>
              </a:buClr>
              <a:buFont typeface="Arial"/>
              <a:buAutoNum type="arabicPeriod" startAt="9"/>
            </a:pPr>
            <a:r>
              <a:rPr lang="en-US" sz="3733"/>
              <a:t> </a:t>
            </a:r>
            <a:r>
              <a:rPr lang="en-US" sz="3733">
                <a:solidFill>
                  <a:srgbClr val="000000"/>
                </a:solidFill>
                <a:latin typeface="Arial"/>
                <a:ea typeface="Arial"/>
                <a:cs typeface="Arial"/>
                <a:sym typeface="Arial"/>
              </a:rPr>
              <a:t>Muscle Cramp</a:t>
            </a:r>
            <a:r>
              <a:rPr lang="en-US" sz="2666">
                <a:solidFill>
                  <a:srgbClr val="000000"/>
                </a:solidFill>
                <a:latin typeface="Arial"/>
                <a:ea typeface="Arial"/>
                <a:cs typeface="Arial"/>
                <a:sym typeface="Arial"/>
              </a:rPr>
              <a:t> </a:t>
            </a:r>
            <a:r>
              <a:rPr lang="en-US" sz="3200">
                <a:solidFill>
                  <a:srgbClr val="000000"/>
                </a:solidFill>
                <a:latin typeface="Arial"/>
                <a:ea typeface="Arial"/>
                <a:cs typeface="Arial"/>
                <a:sym typeface="Arial"/>
              </a:rPr>
              <a:t> -  a sustained involuntary contraction</a:t>
            </a:r>
          </a:p>
          <a:p>
            <a:pPr rtl="0">
              <a:lnSpc>
                <a:spcPct val="100000"/>
              </a:lnSpc>
              <a:spcBef>
                <a:spcPts val="0"/>
              </a:spcBef>
              <a:buNone/>
            </a:pPr>
            <a:r>
              <a:t/>
            </a:r>
            <a:endParaRPr sz="2666">
              <a:solidFill>
                <a:srgbClr val="000000"/>
              </a:solidFill>
              <a:latin typeface="Arial"/>
              <a:ea typeface="Arial"/>
              <a:cs typeface="Arial"/>
              <a:sym typeface="Arial"/>
            </a:endParaRPr>
          </a:p>
          <a:p>
            <a:pPr indent="-228600" lvl="0" marL="457200" rtl="0">
              <a:lnSpc>
                <a:spcPct val="100000"/>
              </a:lnSpc>
              <a:spcBef>
                <a:spcPts val="0"/>
              </a:spcBef>
              <a:buClr>
                <a:srgbClr val="000000"/>
              </a:buClr>
              <a:buFont typeface="Arial"/>
              <a:buAutoNum type="arabicPeriod" startAt="10"/>
            </a:pPr>
            <a:r>
              <a:rPr lang="en-US" sz="3733"/>
              <a:t> </a:t>
            </a:r>
            <a:r>
              <a:rPr lang="en-US" sz="3733">
                <a:solidFill>
                  <a:srgbClr val="000000"/>
                </a:solidFill>
                <a:latin typeface="Arial"/>
                <a:ea typeface="Arial"/>
                <a:cs typeface="Arial"/>
                <a:sym typeface="Arial"/>
              </a:rPr>
              <a:t>Oxygen Debt </a:t>
            </a:r>
            <a:r>
              <a:rPr lang="en-US" sz="2666">
                <a:solidFill>
                  <a:srgbClr val="000000"/>
                </a:solidFill>
                <a:latin typeface="Arial"/>
                <a:ea typeface="Arial"/>
                <a:cs typeface="Arial"/>
                <a:sym typeface="Arial"/>
              </a:rPr>
              <a:t> -  </a:t>
            </a:r>
            <a:r>
              <a:rPr lang="en-US" sz="3200">
                <a:solidFill>
                  <a:srgbClr val="000000"/>
                </a:solidFill>
                <a:latin typeface="Arial"/>
                <a:ea typeface="Arial"/>
                <a:cs typeface="Arial"/>
                <a:sym typeface="Arial"/>
              </a:rPr>
              <a:t>oxygen is used to create ATP,  --  not have enough oxygen  causes Lactic Acid to accumulate in the muscles </a:t>
            </a:r>
            <a:r>
              <a:rPr lang="en-US" sz="3200"/>
              <a:t>→</a:t>
            </a:r>
            <a:r>
              <a:rPr lang="en-US" sz="3200">
                <a:solidFill>
                  <a:srgbClr val="000000"/>
                </a:solidFill>
                <a:latin typeface="Arial"/>
                <a:ea typeface="Arial"/>
                <a:cs typeface="Arial"/>
                <a:sym typeface="Arial"/>
              </a:rPr>
              <a:t> Soreness</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                                           </a:t>
            </a:r>
            <a:r>
              <a:rPr lang="en-US" sz="2666">
                <a:solidFill>
                  <a:srgbClr val="FF0000"/>
                </a:solidFill>
                <a:latin typeface="Arial"/>
                <a:ea typeface="Arial"/>
                <a:cs typeface="Arial"/>
                <a:sym typeface="Arial"/>
              </a:rPr>
              <a:t>*See Magic School Bus</a:t>
            </a:r>
            <a:r>
              <a:rPr lang="en-US" sz="2666">
                <a:solidFill>
                  <a:srgbClr val="000000"/>
                </a:solidFill>
                <a:latin typeface="Arial"/>
                <a:ea typeface="Arial"/>
                <a:cs typeface="Arial"/>
                <a:sym typeface="Arial"/>
              </a:rPr>
              <a:t>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04800" y="304800"/>
            <a:ext cx="9626599" cy="990599"/>
          </a:xfrm>
          <a:prstGeom prst="rect">
            <a:avLst/>
          </a:prstGeom>
        </p:spPr>
        <p:txBody>
          <a:bodyPr anchorCtr="0" anchor="t" bIns="38100" lIns="38100" rIns="38100" tIns="38100">
            <a:noAutofit/>
          </a:bodyPr>
          <a:lstStyle/>
          <a:p>
            <a:pPr lvl="0" rtl="0">
              <a:lnSpc>
                <a:spcPct val="100000"/>
              </a:lnSpc>
              <a:spcBef>
                <a:spcPts val="0"/>
              </a:spcBef>
              <a:buNone/>
            </a:pPr>
            <a:r>
              <a:rPr lang="en-US"/>
              <a:t>11. </a:t>
            </a:r>
            <a:r>
              <a:rPr lang="en-US" sz="4266">
                <a:solidFill>
                  <a:srgbClr val="000000"/>
                </a:solidFill>
                <a:latin typeface="Arial"/>
                <a:ea typeface="Arial"/>
                <a:cs typeface="Arial"/>
                <a:sym typeface="Arial"/>
              </a:rPr>
              <a:t>Origin and Insertion</a:t>
            </a:r>
          </a:p>
        </p:txBody>
      </p:sp>
      <p:sp>
        <p:nvSpPr>
          <p:cNvPr id="232" name="Shape 232"/>
          <p:cNvSpPr txBox="1"/>
          <p:nvPr>
            <p:ph idx="1" type="body"/>
          </p:nvPr>
        </p:nvSpPr>
        <p:spPr>
          <a:xfrm>
            <a:off x="304800" y="1503946"/>
            <a:ext cx="3936300" cy="2771399"/>
          </a:xfrm>
          <a:prstGeom prst="rect">
            <a:avLst/>
          </a:prstGeom>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Origin = the immovable end of the muscle</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Insertion = the movable end of the muscle</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p:txBody>
      </p:sp>
      <p:pic>
        <p:nvPicPr>
          <p:cNvPr id="233" name="Shape 233"/>
          <p:cNvPicPr preferRelativeResize="0"/>
          <p:nvPr/>
        </p:nvPicPr>
        <p:blipFill>
          <a:blip r:embed="rId3">
            <a:alphaModFix/>
          </a:blip>
          <a:stretch>
            <a:fillRect/>
          </a:stretch>
        </p:blipFill>
        <p:spPr>
          <a:xfrm>
            <a:off x="4470400" y="1219200"/>
            <a:ext cx="5486400" cy="4559275"/>
          </a:xfrm>
          <a:prstGeom prst="rect">
            <a:avLst/>
          </a:prstGeom>
          <a:noFill/>
          <a:ln>
            <a:noFill/>
          </a:ln>
        </p:spPr>
      </p:pic>
      <p:sp>
        <p:nvSpPr>
          <p:cNvPr id="234" name="Shape 234"/>
          <p:cNvSpPr txBox="1"/>
          <p:nvPr/>
        </p:nvSpPr>
        <p:spPr>
          <a:xfrm>
            <a:off x="4368800" y="5994375"/>
            <a:ext cx="5461874" cy="943074"/>
          </a:xfrm>
          <a:prstGeom prst="rect">
            <a:avLst/>
          </a:prstGeom>
          <a:no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The biceps brachii has two origins (or two heads).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248050" y="1346325"/>
            <a:ext cx="7620000" cy="5880074"/>
          </a:xfrm>
          <a:prstGeom prst="rect">
            <a:avLst/>
          </a:prstGeom>
          <a:noFill/>
          <a:ln>
            <a:noFill/>
          </a:ln>
        </p:spPr>
      </p:pic>
      <p:sp>
        <p:nvSpPr>
          <p:cNvPr id="240" name="Shape 240"/>
          <p:cNvSpPr txBox="1"/>
          <p:nvPr/>
        </p:nvSpPr>
        <p:spPr>
          <a:xfrm>
            <a:off x="104150" y="205750"/>
            <a:ext cx="6092850" cy="929899"/>
          </a:xfrm>
          <a:prstGeom prst="rect">
            <a:avLst/>
          </a:prstGeom>
          <a:noFill/>
          <a:ln>
            <a:noFill/>
          </a:ln>
        </p:spPr>
        <p:txBody>
          <a:bodyPr anchorCtr="0" anchor="t" bIns="38100" lIns="38100" rIns="38100" tIns="38100">
            <a:noAutofit/>
          </a:bodyPr>
          <a:lstStyle/>
          <a:p>
            <a:pPr rtl="0">
              <a:lnSpc>
                <a:spcPct val="100000"/>
              </a:lnSpc>
              <a:spcBef>
                <a:spcPts val="0"/>
              </a:spcBef>
              <a:buNone/>
            </a:pPr>
            <a:r>
              <a:rPr lang="en-US" sz="3733">
                <a:solidFill>
                  <a:srgbClr val="000000"/>
                </a:solidFill>
                <a:latin typeface="Arial"/>
                <a:ea typeface="Arial"/>
                <a:cs typeface="Arial"/>
                <a:sym typeface="Arial"/>
              </a:rPr>
              <a:t>What is rigor mortis?</a:t>
            </a:r>
          </a:p>
        </p:txBody>
      </p:sp>
      <p:sp>
        <p:nvSpPr>
          <p:cNvPr id="241" name="Shape 241"/>
          <p:cNvSpPr txBox="1"/>
          <p:nvPr/>
        </p:nvSpPr>
        <p:spPr>
          <a:xfrm>
            <a:off x="4777750" y="307350"/>
            <a:ext cx="5163849" cy="2958599"/>
          </a:xfrm>
          <a:prstGeom prst="rect">
            <a:avLst/>
          </a:prstGeom>
          <a:noFill/>
          <a:ln>
            <a:noFill/>
          </a:ln>
        </p:spPr>
        <p:txBody>
          <a:bodyPr anchorCtr="0" anchor="t" bIns="38100" lIns="38100" rIns="38100" tIns="38100">
            <a:noAutofit/>
          </a:bodyPr>
          <a:lstStyle/>
          <a:p>
            <a:pPr rtl="0">
              <a:lnSpc>
                <a:spcPct val="100000"/>
              </a:lnSpc>
              <a:spcBef>
                <a:spcPts val="0"/>
              </a:spcBef>
              <a:buNone/>
            </a:pPr>
            <a:r>
              <a:rPr lang="en-US" sz="2133">
                <a:solidFill>
                  <a:srgbClr val="000000"/>
                </a:solidFill>
                <a:latin typeface="Arial"/>
                <a:ea typeface="Arial"/>
                <a:cs typeface="Arial"/>
                <a:sym typeface="Arial"/>
              </a:rPr>
              <a:t>A few hours after a person or animal dies, the joints of the body stiffen and become locked in place. This stiffening is called </a:t>
            </a:r>
            <a:r>
              <a:rPr i="1" lang="en-US" sz="2133">
                <a:solidFill>
                  <a:srgbClr val="000000"/>
                </a:solidFill>
                <a:latin typeface="Arial"/>
                <a:ea typeface="Arial"/>
                <a:cs typeface="Arial"/>
                <a:sym typeface="Arial"/>
              </a:rPr>
              <a:t>rigor mortis</a:t>
            </a:r>
            <a:r>
              <a:rPr lang="en-US" sz="2133">
                <a:solidFill>
                  <a:srgbClr val="000000"/>
                </a:solidFill>
                <a:latin typeface="Arial"/>
                <a:ea typeface="Arial"/>
                <a:cs typeface="Arial"/>
                <a:sym typeface="Arial"/>
              </a:rPr>
              <a:t>. Depending on temperature and other conditions, rigor mortis lasts approximately 72 hours. The phenomenon is caused by the skeletal muscles partially contracting. The muscles are unable to relax, so the joints become fixed in place.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302775" y="299675"/>
            <a:ext cx="9643775" cy="724525"/>
          </a:xfrm>
          <a:prstGeom prst="rect">
            <a:avLst/>
          </a:prstGeom>
        </p:spPr>
        <p:txBody>
          <a:bodyPr anchorCtr="0" anchor="t" bIns="38100" lIns="38100" rIns="38100" tIns="38100">
            <a:noAutofit/>
          </a:bodyPr>
          <a:lstStyle/>
          <a:p>
            <a:pPr rtl="0">
              <a:lnSpc>
                <a:spcPct val="100000"/>
              </a:lnSpc>
              <a:spcBef>
                <a:spcPts val="0"/>
              </a:spcBef>
              <a:buNone/>
            </a:pPr>
            <a:r>
              <a:rPr lang="en-US" sz="4266">
                <a:solidFill>
                  <a:srgbClr val="000000"/>
                </a:solidFill>
                <a:latin typeface="Arial"/>
                <a:ea typeface="Arial"/>
                <a:cs typeface="Arial"/>
                <a:sym typeface="Arial"/>
              </a:rPr>
              <a:t>What is tetanus?</a:t>
            </a:r>
          </a:p>
        </p:txBody>
      </p:sp>
      <p:sp>
        <p:nvSpPr>
          <p:cNvPr id="247" name="Shape 247"/>
          <p:cNvSpPr txBox="1"/>
          <p:nvPr>
            <p:ph idx="1" type="body"/>
          </p:nvPr>
        </p:nvSpPr>
        <p:spPr>
          <a:xfrm>
            <a:off x="304800" y="1219200"/>
            <a:ext cx="9355225" cy="1378899"/>
          </a:xfrm>
          <a:prstGeom prst="rect">
            <a:avLst/>
          </a:prstGeom>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Tetanus causes cholinosterase to not break down the acetylcholine in the synapse.  This results in a person's muscles contracting and not relaxing. </a:t>
            </a:r>
          </a:p>
        </p:txBody>
      </p:sp>
      <p:pic>
        <p:nvPicPr>
          <p:cNvPr id="248" name="Shape 248"/>
          <p:cNvPicPr preferRelativeResize="0"/>
          <p:nvPr/>
        </p:nvPicPr>
        <p:blipFill>
          <a:blip r:embed="rId3">
            <a:alphaModFix/>
          </a:blip>
          <a:stretch>
            <a:fillRect/>
          </a:stretch>
        </p:blipFill>
        <p:spPr>
          <a:xfrm>
            <a:off x="406400" y="2844775"/>
            <a:ext cx="6527800" cy="3860800"/>
          </a:xfrm>
          <a:prstGeom prst="rect">
            <a:avLst/>
          </a:prstGeom>
          <a:noFill/>
          <a:ln>
            <a:noFill/>
          </a:ln>
        </p:spPr>
      </p:pic>
      <p:sp>
        <p:nvSpPr>
          <p:cNvPr id="249" name="Shape 249"/>
          <p:cNvSpPr txBox="1"/>
          <p:nvPr/>
        </p:nvSpPr>
        <p:spPr>
          <a:xfrm>
            <a:off x="7620000" y="2844775"/>
            <a:ext cx="2378025" cy="4520249"/>
          </a:xfrm>
          <a:prstGeom prst="rect">
            <a:avLst/>
          </a:prstGeom>
          <a:noFill/>
          <a:ln>
            <a:noFill/>
          </a:ln>
        </p:spPr>
        <p:txBody>
          <a:bodyPr anchorCtr="0" anchor="t" bIns="38100" lIns="38100" rIns="38100" tIns="38100">
            <a:noAutofit/>
          </a:bodyPr>
          <a:lstStyle/>
          <a:p>
            <a:pPr rtl="0">
              <a:lnSpc>
                <a:spcPct val="100000"/>
              </a:lnSpc>
              <a:spcBef>
                <a:spcPts val="0"/>
              </a:spcBef>
              <a:buNone/>
            </a:pPr>
            <a:r>
              <a:rPr lang="en-US" sz="2666">
                <a:solidFill>
                  <a:srgbClr val="000000"/>
                </a:solidFill>
                <a:latin typeface="Arial"/>
                <a:ea typeface="Arial"/>
                <a:cs typeface="Arial"/>
                <a:sym typeface="Arial"/>
              </a:rPr>
              <a:t>A tetanus shot must be administered shortly after exposure to the  bacteria.</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Once you develop tetanus, there is no cure.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pic>
        <p:nvPicPr>
          <p:cNvPr id="254" name="Shape 254"/>
          <p:cNvPicPr preferRelativeResize="0"/>
          <p:nvPr/>
        </p:nvPicPr>
        <p:blipFill>
          <a:blip r:embed="rId3">
            <a:alphaModFix/>
          </a:blip>
          <a:stretch>
            <a:fillRect/>
          </a:stretch>
        </p:blipFill>
        <p:spPr>
          <a:xfrm>
            <a:off x="508000" y="804925"/>
            <a:ext cx="9144000" cy="6010125"/>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a:hlinkClick r:id="rId4"/>
          </p:cNvPr>
          <p:cNvSpPr/>
          <p:nvPr/>
        </p:nvSpPr>
        <p:spPr>
          <a:xfrm>
            <a:off x="916950" y="713750"/>
            <a:ext cx="8157449" cy="6118075"/>
          </a:xfrm>
          <a:prstGeom prst="rect">
            <a:avLst/>
          </a:prstGeom>
          <a:blipFill>
            <a:blip r:embed="rId5">
              <a:alphaModFix/>
            </a:blip>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x="0" y="0"/>
          <a:ext cx="0" cy="0"/>
          <a:chOff x="0" y="0"/>
          <a:chExt cx="0" cy="0"/>
        </a:xfrm>
      </p:grpSpPr>
      <p:sp>
        <p:nvSpPr>
          <p:cNvPr id="47" name="Shape 47"/>
          <p:cNvSpPr txBox="1"/>
          <p:nvPr>
            <p:ph idx="1" type="body"/>
          </p:nvPr>
        </p:nvSpPr>
        <p:spPr>
          <a:xfrm>
            <a:off x="186250" y="287100"/>
            <a:ext cx="9787500" cy="2643600"/>
          </a:xfrm>
          <a:prstGeom prst="rect">
            <a:avLst/>
          </a:prstGeom>
        </p:spPr>
        <p:txBody>
          <a:bodyPr anchorCtr="0" anchor="t" bIns="91425" lIns="91425" rIns="91425" tIns="91425">
            <a:noAutofit/>
          </a:bodyPr>
          <a:lstStyle/>
          <a:p>
            <a:pPr rtl="0">
              <a:spcBef>
                <a:spcPts val="0"/>
              </a:spcBef>
              <a:buNone/>
            </a:pPr>
            <a:r>
              <a:rPr lang="en-US" sz="3800" u="sng"/>
              <a:t>EPIMYSIUM</a:t>
            </a:r>
            <a:r>
              <a:rPr lang="en-US" sz="3800"/>
              <a:t> = outermost layer, surrounds entire muscle.</a:t>
            </a:r>
          </a:p>
          <a:p>
            <a:pPr rtl="0">
              <a:spcBef>
                <a:spcPts val="0"/>
              </a:spcBef>
              <a:buNone/>
            </a:pPr>
            <a:r>
              <a:t/>
            </a:r>
            <a:endParaRPr sz="1100"/>
          </a:p>
          <a:p>
            <a:pPr rtl="0">
              <a:spcBef>
                <a:spcPts val="0"/>
              </a:spcBef>
              <a:buNone/>
            </a:pPr>
            <a:r>
              <a:rPr lang="en-US" sz="3800" u="sng"/>
              <a:t>PERIMYSIUM</a:t>
            </a:r>
            <a:r>
              <a:rPr lang="en-US" sz="3800"/>
              <a:t> = separates and surrounds fascicles (bundles of muscle fibers)</a:t>
            </a:r>
          </a:p>
          <a:p>
            <a:pPr>
              <a:spcBef>
                <a:spcPts val="0"/>
              </a:spcBef>
              <a:buNone/>
            </a:pPr>
            <a:r>
              <a:t/>
            </a:r>
            <a:endParaRPr sz="3800"/>
          </a:p>
        </p:txBody>
      </p:sp>
      <p:pic>
        <p:nvPicPr>
          <p:cNvPr id="48" name="Shape 48"/>
          <p:cNvPicPr preferRelativeResize="0"/>
          <p:nvPr/>
        </p:nvPicPr>
        <p:blipFill>
          <a:blip r:embed="rId3">
            <a:alphaModFix/>
          </a:blip>
          <a:stretch>
            <a:fillRect/>
          </a:stretch>
        </p:blipFill>
        <p:spPr>
          <a:xfrm>
            <a:off x="4155300" y="3166725"/>
            <a:ext cx="5715000" cy="4286250"/>
          </a:xfrm>
          <a:prstGeom prst="rect">
            <a:avLst/>
          </a:prstGeom>
          <a:noFill/>
          <a:ln>
            <a:noFill/>
          </a:ln>
        </p:spPr>
      </p:pic>
      <p:sp>
        <p:nvSpPr>
          <p:cNvPr id="49" name="Shape 49"/>
          <p:cNvSpPr txBox="1"/>
          <p:nvPr/>
        </p:nvSpPr>
        <p:spPr>
          <a:xfrm>
            <a:off x="186250" y="3120750"/>
            <a:ext cx="3836400" cy="3597300"/>
          </a:xfrm>
          <a:prstGeom prst="rect">
            <a:avLst/>
          </a:prstGeom>
          <a:noFill/>
          <a:ln>
            <a:noFill/>
          </a:ln>
        </p:spPr>
        <p:txBody>
          <a:bodyPr anchorCtr="0" anchor="t" bIns="91425" lIns="91425" rIns="91425" tIns="91425">
            <a:noAutofit/>
          </a:bodyPr>
          <a:lstStyle/>
          <a:p>
            <a:pPr lvl="0">
              <a:spcBef>
                <a:spcPts val="0"/>
              </a:spcBef>
              <a:buClr>
                <a:schemeClr val="dk1"/>
              </a:buClr>
              <a:buSzPct val="28947"/>
              <a:buFont typeface="Arial"/>
              <a:buNone/>
            </a:pPr>
            <a:r>
              <a:rPr lang="en-US" sz="3800" u="sng">
                <a:solidFill>
                  <a:schemeClr val="dk1"/>
                </a:solidFill>
              </a:rPr>
              <a:t>ENDOMYSIUM </a:t>
            </a:r>
            <a:r>
              <a:rPr lang="en-US" sz="3800">
                <a:solidFill>
                  <a:schemeClr val="dk1"/>
                </a:solidFill>
              </a:rPr>
              <a:t>=  surrounds each individual muscle fiber</a:t>
            </a:r>
          </a:p>
        </p:txBody>
      </p:sp>
      <p:sp>
        <p:nvSpPr>
          <p:cNvPr id="50" name="Shape 50"/>
          <p:cNvSpPr txBox="1"/>
          <p:nvPr/>
        </p:nvSpPr>
        <p:spPr>
          <a:xfrm>
            <a:off x="4022650" y="6079875"/>
            <a:ext cx="2827199" cy="1373100"/>
          </a:xfrm>
          <a:prstGeom prst="rect">
            <a:avLst/>
          </a:prstGeom>
          <a:solidFill>
            <a:srgbClr val="FFFFFF"/>
          </a:solidFill>
          <a:ln>
            <a:noFill/>
          </a:ln>
        </p:spPr>
        <p:txBody>
          <a:bodyPr anchorCtr="0" anchor="t" bIns="91425" lIns="91425" rIns="91425" tIns="91425">
            <a:noAutofit/>
          </a:bodyPr>
          <a:lstStyle/>
          <a:p>
            <a:pPr rtl="0">
              <a:spcBef>
                <a:spcPts val="0"/>
              </a:spcBef>
              <a:buNone/>
            </a:pPr>
            <a:r>
              <a:rPr lang="en-US"/>
              <a:t>This model of the muscles uses straws to represent fibers.</a:t>
            </a:r>
          </a:p>
          <a:p>
            <a:pPr rtl="0">
              <a:spcBef>
                <a:spcPts val="0"/>
              </a:spcBef>
              <a:buNone/>
            </a:pPr>
            <a:r>
              <a:t/>
            </a:r>
            <a:endParaRPr/>
          </a:p>
          <a:p>
            <a:pPr>
              <a:spcBef>
                <a:spcPts val="0"/>
              </a:spcBef>
              <a:buNone/>
            </a:pPr>
            <a:r>
              <a:rPr lang="en-US"/>
              <a:t>Green = endomysium</a:t>
            </a:r>
            <a:br>
              <a:rPr lang="en-US"/>
            </a:br>
            <a:r>
              <a:rPr lang="en-US"/>
              <a:t>Yellow = perimysium</a:t>
            </a:r>
            <a:br>
              <a:rPr lang="en-US"/>
            </a:br>
            <a:r>
              <a:rPr lang="en-US"/>
              <a:t>Blue = epimysium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pic>
        <p:nvPicPr>
          <p:cNvPr id="55" name="Shape 55"/>
          <p:cNvPicPr preferRelativeResize="0"/>
          <p:nvPr/>
        </p:nvPicPr>
        <p:blipFill>
          <a:blip r:embed="rId3">
            <a:alphaModFix/>
          </a:blip>
          <a:stretch>
            <a:fillRect/>
          </a:stretch>
        </p:blipFill>
        <p:spPr>
          <a:xfrm>
            <a:off x="1274825" y="680375"/>
            <a:ext cx="7789325" cy="6879149"/>
          </a:xfrm>
          <a:prstGeom prst="rect">
            <a:avLst/>
          </a:prstGeom>
          <a:noFill/>
          <a:ln>
            <a:noFill/>
          </a:ln>
        </p:spPr>
      </p:pic>
      <p:sp>
        <p:nvSpPr>
          <p:cNvPr id="56" name="Shape 56"/>
          <p:cNvSpPr txBox="1"/>
          <p:nvPr/>
        </p:nvSpPr>
        <p:spPr>
          <a:xfrm>
            <a:off x="2336800" y="101600"/>
            <a:ext cx="6186199" cy="665350"/>
          </a:xfrm>
          <a:prstGeom prst="rect">
            <a:avLst/>
          </a:prstGeom>
          <a:noFill/>
          <a:ln>
            <a:noFill/>
          </a:ln>
        </p:spPr>
        <p:txBody>
          <a:bodyPr anchorCtr="0" anchor="t" bIns="38100" lIns="38100" rIns="38100" tIns="38100">
            <a:noAutofit/>
          </a:bodyPr>
          <a:lstStyle/>
          <a:p>
            <a:pPr rtl="0">
              <a:lnSpc>
                <a:spcPct val="100000"/>
              </a:lnSpc>
              <a:spcBef>
                <a:spcPts val="0"/>
              </a:spcBef>
              <a:buNone/>
            </a:pPr>
            <a:r>
              <a:rPr b="1" lang="en-US" sz="2666">
                <a:solidFill>
                  <a:srgbClr val="000000"/>
                </a:solidFill>
                <a:latin typeface="Arial"/>
                <a:ea typeface="Arial"/>
                <a:cs typeface="Arial"/>
                <a:sym typeface="Arial"/>
              </a:rPr>
              <a:t>Muscle Layers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2014500" y="768884"/>
            <a:ext cx="6789299" cy="5849999"/>
          </a:xfrm>
          <a:prstGeom prst="rect">
            <a:avLst/>
          </a:prstGeom>
          <a:noFill/>
          <a:ln>
            <a:noFill/>
          </a:ln>
        </p:spPr>
      </p:pic>
      <p:sp>
        <p:nvSpPr>
          <p:cNvPr id="62" name="Shape 62"/>
          <p:cNvSpPr txBox="1"/>
          <p:nvPr/>
        </p:nvSpPr>
        <p:spPr>
          <a:xfrm>
            <a:off x="4378925" y="459725"/>
            <a:ext cx="2597400" cy="592800"/>
          </a:xfrm>
          <a:prstGeom prst="rect">
            <a:avLst/>
          </a:prstGeom>
          <a:noFill/>
          <a:ln>
            <a:noFill/>
          </a:ln>
        </p:spPr>
        <p:txBody>
          <a:bodyPr anchorCtr="0" anchor="t" bIns="91425" lIns="91425" rIns="91425" tIns="91425">
            <a:noAutofit/>
          </a:bodyPr>
          <a:lstStyle/>
          <a:p>
            <a:pPr>
              <a:spcBef>
                <a:spcPts val="0"/>
              </a:spcBef>
              <a:buNone/>
            </a:pPr>
            <a:r>
              <a:rPr lang="en-US" sz="3000"/>
              <a:t>Epimysium</a:t>
            </a:r>
          </a:p>
        </p:txBody>
      </p:sp>
      <p:sp>
        <p:nvSpPr>
          <p:cNvPr id="63" name="Shape 63"/>
          <p:cNvSpPr txBox="1"/>
          <p:nvPr/>
        </p:nvSpPr>
        <p:spPr>
          <a:xfrm>
            <a:off x="2540000" y="1103350"/>
            <a:ext cx="2378999" cy="592800"/>
          </a:xfrm>
          <a:prstGeom prst="rect">
            <a:avLst/>
          </a:prstGeom>
          <a:noFill/>
          <a:ln>
            <a:noFill/>
          </a:ln>
        </p:spPr>
        <p:txBody>
          <a:bodyPr anchorCtr="0" anchor="t" bIns="91425" lIns="91425" rIns="91425" tIns="91425">
            <a:noAutofit/>
          </a:bodyPr>
          <a:lstStyle/>
          <a:p>
            <a:pPr>
              <a:spcBef>
                <a:spcPts val="0"/>
              </a:spcBef>
              <a:buNone/>
            </a:pPr>
            <a:r>
              <a:rPr lang="en-US" sz="3000"/>
              <a:t>Perimysium</a:t>
            </a:r>
          </a:p>
        </p:txBody>
      </p:sp>
      <p:sp>
        <p:nvSpPr>
          <p:cNvPr id="64" name="Shape 64"/>
          <p:cNvSpPr txBox="1"/>
          <p:nvPr/>
        </p:nvSpPr>
        <p:spPr>
          <a:xfrm>
            <a:off x="876475" y="3060175"/>
            <a:ext cx="2721000" cy="592800"/>
          </a:xfrm>
          <a:prstGeom prst="rect">
            <a:avLst/>
          </a:prstGeom>
          <a:noFill/>
          <a:ln>
            <a:noFill/>
          </a:ln>
        </p:spPr>
        <p:txBody>
          <a:bodyPr anchorCtr="0" anchor="t" bIns="91425" lIns="91425" rIns="91425" tIns="91425">
            <a:noAutofit/>
          </a:bodyPr>
          <a:lstStyle/>
          <a:p>
            <a:pPr lvl="0" rtl="0">
              <a:spcBef>
                <a:spcPts val="0"/>
              </a:spcBef>
              <a:buNone/>
            </a:pPr>
            <a:r>
              <a:rPr lang="en-US" sz="3000"/>
              <a:t>Endomysium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304800" y="1363450"/>
            <a:ext cx="9626699" cy="4279799"/>
          </a:xfrm>
          <a:prstGeom prst="rect">
            <a:avLst/>
          </a:prstGeom>
        </p:spPr>
        <p:txBody>
          <a:bodyPr anchorCtr="0" anchor="t" bIns="38100" lIns="38100" rIns="38100" tIns="38100">
            <a:noAutofit/>
          </a:bodyPr>
          <a:lstStyle/>
          <a:p>
            <a:pPr rtl="0">
              <a:lnSpc>
                <a:spcPct val="100000"/>
              </a:lnSpc>
              <a:spcBef>
                <a:spcPts val="0"/>
              </a:spcBef>
              <a:buNone/>
            </a:pPr>
            <a:r>
              <a:rPr lang="en-US" sz="3733" u="sng">
                <a:solidFill>
                  <a:srgbClr val="000000"/>
                </a:solidFill>
                <a:latin typeface="Arial"/>
                <a:ea typeface="Arial"/>
                <a:cs typeface="Arial"/>
                <a:sym typeface="Arial"/>
              </a:rPr>
              <a:t>Sarcolemma</a:t>
            </a:r>
            <a:r>
              <a:rPr lang="en-US" sz="3733">
                <a:solidFill>
                  <a:srgbClr val="000000"/>
                </a:solidFill>
                <a:latin typeface="Arial"/>
                <a:ea typeface="Arial"/>
                <a:cs typeface="Arial"/>
                <a:sym typeface="Arial"/>
              </a:rPr>
              <a:t> = muscle fiber membrane</a:t>
            </a:r>
          </a:p>
          <a:p>
            <a:pPr rtl="0">
              <a:lnSpc>
                <a:spcPct val="100000"/>
              </a:lnSpc>
              <a:spcBef>
                <a:spcPts val="0"/>
              </a:spcBef>
              <a:buNone/>
            </a:pPr>
            <a:r>
              <a:t/>
            </a:r>
            <a:endParaRPr sz="3733">
              <a:solidFill>
                <a:srgbClr val="000000"/>
              </a:solidFill>
              <a:latin typeface="Arial"/>
              <a:ea typeface="Arial"/>
              <a:cs typeface="Arial"/>
              <a:sym typeface="Arial"/>
            </a:endParaRPr>
          </a:p>
          <a:p>
            <a:pPr rtl="0">
              <a:lnSpc>
                <a:spcPct val="100000"/>
              </a:lnSpc>
              <a:spcBef>
                <a:spcPts val="0"/>
              </a:spcBef>
              <a:buNone/>
            </a:pPr>
            <a:r>
              <a:rPr lang="en-US" sz="3733" u="sng">
                <a:solidFill>
                  <a:srgbClr val="000000"/>
                </a:solidFill>
                <a:latin typeface="Arial"/>
                <a:ea typeface="Arial"/>
                <a:cs typeface="Arial"/>
                <a:sym typeface="Arial"/>
              </a:rPr>
              <a:t>Sarcoplasm </a:t>
            </a:r>
            <a:r>
              <a:rPr lang="en-US" sz="3733">
                <a:solidFill>
                  <a:srgbClr val="000000"/>
                </a:solidFill>
                <a:latin typeface="Arial"/>
                <a:ea typeface="Arial"/>
                <a:cs typeface="Arial"/>
                <a:sym typeface="Arial"/>
              </a:rPr>
              <a:t>= inner material surrounding fibers  (like cytoplasm)</a:t>
            </a:r>
          </a:p>
          <a:p>
            <a:pPr rtl="0">
              <a:lnSpc>
                <a:spcPct val="100000"/>
              </a:lnSpc>
              <a:spcBef>
                <a:spcPts val="0"/>
              </a:spcBef>
              <a:buNone/>
            </a:pPr>
            <a:r>
              <a:t/>
            </a:r>
            <a:endParaRPr sz="3733">
              <a:solidFill>
                <a:srgbClr val="000000"/>
              </a:solidFill>
              <a:latin typeface="Arial"/>
              <a:ea typeface="Arial"/>
              <a:cs typeface="Arial"/>
              <a:sym typeface="Arial"/>
            </a:endParaRPr>
          </a:p>
          <a:p>
            <a:pPr rtl="0">
              <a:lnSpc>
                <a:spcPct val="100000"/>
              </a:lnSpc>
              <a:spcBef>
                <a:spcPts val="0"/>
              </a:spcBef>
              <a:buNone/>
            </a:pPr>
            <a:r>
              <a:rPr lang="en-US" sz="3733" u="sng">
                <a:solidFill>
                  <a:srgbClr val="000000"/>
                </a:solidFill>
                <a:latin typeface="Arial"/>
                <a:ea typeface="Arial"/>
                <a:cs typeface="Arial"/>
                <a:sym typeface="Arial"/>
              </a:rPr>
              <a:t>Myofibrils</a:t>
            </a:r>
            <a:r>
              <a:rPr lang="en-US" sz="3733">
                <a:solidFill>
                  <a:srgbClr val="000000"/>
                </a:solidFill>
                <a:latin typeface="Arial"/>
                <a:ea typeface="Arial"/>
                <a:cs typeface="Arial"/>
                <a:sym typeface="Arial"/>
              </a:rPr>
              <a:t>  = individual muscle fibers</a:t>
            </a:r>
            <a:r>
              <a:rPr lang="en-US" sz="3733"/>
              <a:t>,</a:t>
            </a:r>
            <a:r>
              <a:rPr lang="en-US" sz="3733">
                <a:solidFill>
                  <a:srgbClr val="000000"/>
                </a:solidFill>
                <a:latin typeface="Arial"/>
                <a:ea typeface="Arial"/>
                <a:cs typeface="Arial"/>
                <a:sym typeface="Arial"/>
              </a:rPr>
              <a:t>  made of myofilaments</a:t>
            </a:r>
          </a:p>
        </p:txBody>
      </p:sp>
      <p:sp>
        <p:nvSpPr>
          <p:cNvPr id="70" name="Shape 70"/>
          <p:cNvSpPr txBox="1"/>
          <p:nvPr>
            <p:ph type="title"/>
          </p:nvPr>
        </p:nvSpPr>
        <p:spPr>
          <a:xfrm>
            <a:off x="266700" y="203025"/>
            <a:ext cx="9626699" cy="771299"/>
          </a:xfrm>
          <a:prstGeom prst="rect">
            <a:avLst/>
          </a:prstGeom>
        </p:spPr>
        <p:txBody>
          <a:bodyPr anchorCtr="0" anchor="t" bIns="38100" lIns="38100" rIns="38100" tIns="38100">
            <a:noAutofit/>
          </a:bodyPr>
          <a:lstStyle/>
          <a:p>
            <a:pPr lvl="0" rtl="0">
              <a:lnSpc>
                <a:spcPct val="100000"/>
              </a:lnSpc>
              <a:spcBef>
                <a:spcPts val="0"/>
              </a:spcBef>
              <a:buNone/>
            </a:pPr>
            <a:r>
              <a:rPr lang="en-US"/>
              <a:t>Muscles / Cells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144575" y="135500"/>
            <a:ext cx="9870850" cy="4749099"/>
          </a:xfrm>
          <a:prstGeom prst="rect">
            <a:avLst/>
          </a:prstGeom>
          <a:noFill/>
          <a:ln>
            <a:noFill/>
          </a:ln>
        </p:spPr>
      </p:pic>
      <p:sp>
        <p:nvSpPr>
          <p:cNvPr id="76" name="Shape 76"/>
          <p:cNvSpPr txBox="1"/>
          <p:nvPr/>
        </p:nvSpPr>
        <p:spPr>
          <a:xfrm>
            <a:off x="6544475" y="241350"/>
            <a:ext cx="2884800" cy="592800"/>
          </a:xfrm>
          <a:prstGeom prst="rect">
            <a:avLst/>
          </a:prstGeom>
          <a:noFill/>
          <a:ln>
            <a:noFill/>
          </a:ln>
        </p:spPr>
        <p:txBody>
          <a:bodyPr anchorCtr="0" anchor="t" bIns="91425" lIns="91425" rIns="91425" tIns="91425">
            <a:noAutofit/>
          </a:bodyPr>
          <a:lstStyle/>
          <a:p>
            <a:pPr>
              <a:spcBef>
                <a:spcPts val="0"/>
              </a:spcBef>
              <a:buNone/>
            </a:pPr>
            <a:r>
              <a:rPr lang="en-US" sz="3000"/>
              <a:t>Sarcolemma</a:t>
            </a:r>
          </a:p>
        </p:txBody>
      </p:sp>
      <p:sp>
        <p:nvSpPr>
          <p:cNvPr id="77" name="Shape 77"/>
          <p:cNvSpPr txBox="1"/>
          <p:nvPr/>
        </p:nvSpPr>
        <p:spPr>
          <a:xfrm>
            <a:off x="6685375" y="834150"/>
            <a:ext cx="2884800" cy="592800"/>
          </a:xfrm>
          <a:prstGeom prst="rect">
            <a:avLst/>
          </a:prstGeom>
          <a:noFill/>
          <a:ln>
            <a:noFill/>
          </a:ln>
        </p:spPr>
        <p:txBody>
          <a:bodyPr anchorCtr="0" anchor="t" bIns="91425" lIns="91425" rIns="91425" tIns="91425">
            <a:noAutofit/>
          </a:bodyPr>
          <a:lstStyle/>
          <a:p>
            <a:pPr lvl="0" rtl="0">
              <a:spcBef>
                <a:spcPts val="0"/>
              </a:spcBef>
              <a:buNone/>
            </a:pPr>
            <a:r>
              <a:rPr lang="en-US" sz="3000"/>
              <a:t>Mitochondrion</a:t>
            </a:r>
          </a:p>
        </p:txBody>
      </p:sp>
      <p:sp>
        <p:nvSpPr>
          <p:cNvPr id="78" name="Shape 78"/>
          <p:cNvSpPr txBox="1"/>
          <p:nvPr/>
        </p:nvSpPr>
        <p:spPr>
          <a:xfrm>
            <a:off x="6780325" y="1557575"/>
            <a:ext cx="2884800" cy="592800"/>
          </a:xfrm>
          <a:prstGeom prst="rect">
            <a:avLst/>
          </a:prstGeom>
          <a:noFill/>
          <a:ln>
            <a:noFill/>
          </a:ln>
        </p:spPr>
        <p:txBody>
          <a:bodyPr anchorCtr="0" anchor="t" bIns="91425" lIns="91425" rIns="91425" tIns="91425">
            <a:noAutofit/>
          </a:bodyPr>
          <a:lstStyle/>
          <a:p>
            <a:pPr lvl="0" rtl="0">
              <a:spcBef>
                <a:spcPts val="0"/>
              </a:spcBef>
              <a:buNone/>
            </a:pPr>
            <a:r>
              <a:rPr lang="en-US" sz="3000"/>
              <a:t>Sarcoplasm</a:t>
            </a:r>
          </a:p>
        </p:txBody>
      </p:sp>
      <p:sp>
        <p:nvSpPr>
          <p:cNvPr id="79" name="Shape 79"/>
          <p:cNvSpPr txBox="1"/>
          <p:nvPr/>
        </p:nvSpPr>
        <p:spPr>
          <a:xfrm>
            <a:off x="6886750" y="3445425"/>
            <a:ext cx="2884800" cy="592800"/>
          </a:xfrm>
          <a:prstGeom prst="rect">
            <a:avLst/>
          </a:prstGeom>
          <a:noFill/>
          <a:ln>
            <a:noFill/>
          </a:ln>
        </p:spPr>
        <p:txBody>
          <a:bodyPr anchorCtr="0" anchor="t" bIns="91425" lIns="91425" rIns="91425" tIns="91425">
            <a:noAutofit/>
          </a:bodyPr>
          <a:lstStyle/>
          <a:p>
            <a:pPr lvl="0" rtl="0">
              <a:spcBef>
                <a:spcPts val="0"/>
              </a:spcBef>
              <a:buNone/>
            </a:pPr>
            <a:r>
              <a:rPr lang="en-US" sz="3000"/>
              <a:t>Myofibril</a:t>
            </a:r>
          </a:p>
        </p:txBody>
      </p:sp>
      <p:sp>
        <p:nvSpPr>
          <p:cNvPr id="80" name="Shape 80"/>
          <p:cNvSpPr txBox="1"/>
          <p:nvPr/>
        </p:nvSpPr>
        <p:spPr>
          <a:xfrm>
            <a:off x="306650" y="135500"/>
            <a:ext cx="2884800" cy="592800"/>
          </a:xfrm>
          <a:prstGeom prst="rect">
            <a:avLst/>
          </a:prstGeom>
          <a:noFill/>
          <a:ln>
            <a:noFill/>
          </a:ln>
        </p:spPr>
        <p:txBody>
          <a:bodyPr anchorCtr="0" anchor="t" bIns="91425" lIns="91425" rIns="91425" tIns="91425">
            <a:noAutofit/>
          </a:bodyPr>
          <a:lstStyle/>
          <a:p>
            <a:pPr lvl="0" rtl="0">
              <a:spcBef>
                <a:spcPts val="0"/>
              </a:spcBef>
              <a:buNone/>
            </a:pPr>
            <a:r>
              <a:rPr lang="en-US" sz="3000"/>
              <a:t>Nucleus</a:t>
            </a:r>
          </a:p>
        </p:txBody>
      </p:sp>
      <p:pic>
        <p:nvPicPr>
          <p:cNvPr id="81" name="Shape 81"/>
          <p:cNvPicPr preferRelativeResize="0"/>
          <p:nvPr/>
        </p:nvPicPr>
        <p:blipFill>
          <a:blip r:embed="rId4">
            <a:alphaModFix/>
          </a:blip>
          <a:stretch>
            <a:fillRect/>
          </a:stretch>
        </p:blipFill>
        <p:spPr>
          <a:xfrm>
            <a:off x="1755225" y="4884600"/>
            <a:ext cx="6370449" cy="26076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143000" y="219650"/>
            <a:ext cx="9550500" cy="914400"/>
          </a:xfrm>
          <a:prstGeom prst="rect">
            <a:avLst/>
          </a:prstGeom>
        </p:spPr>
        <p:txBody>
          <a:bodyPr anchorCtr="0" anchor="t" bIns="91425" lIns="91425" rIns="91425" tIns="91425">
            <a:noAutofit/>
          </a:bodyPr>
          <a:lstStyle/>
          <a:p>
            <a:pPr>
              <a:spcBef>
                <a:spcPts val="0"/>
              </a:spcBef>
              <a:buNone/>
            </a:pPr>
            <a:r>
              <a:rPr lang="en-US"/>
              <a:t>Myofibrils are made of</a:t>
            </a:r>
          </a:p>
        </p:txBody>
      </p:sp>
      <p:sp>
        <p:nvSpPr>
          <p:cNvPr id="87" name="Shape 87"/>
          <p:cNvSpPr txBox="1"/>
          <p:nvPr>
            <p:ph idx="1" type="body"/>
          </p:nvPr>
        </p:nvSpPr>
        <p:spPr>
          <a:xfrm>
            <a:off x="1630475" y="1247600"/>
            <a:ext cx="7344300" cy="1370400"/>
          </a:xfrm>
          <a:prstGeom prst="rect">
            <a:avLst/>
          </a:prstGeom>
        </p:spPr>
        <p:txBody>
          <a:bodyPr anchorCtr="0" anchor="t" bIns="91425" lIns="91425" rIns="91425" tIns="91425">
            <a:noAutofit/>
          </a:bodyPr>
          <a:lstStyle/>
          <a:p>
            <a:pPr rtl="0">
              <a:spcBef>
                <a:spcPts val="0"/>
              </a:spcBef>
              <a:buNone/>
            </a:pPr>
            <a:r>
              <a:rPr lang="en-US" sz="3500"/>
              <a:t>ACTIN   =   </a:t>
            </a:r>
            <a:r>
              <a:rPr lang="en-US" sz="3500" u="sng"/>
              <a:t>thin</a:t>
            </a:r>
            <a:r>
              <a:rPr lang="en-US" sz="3500"/>
              <a:t> filaments</a:t>
            </a:r>
          </a:p>
          <a:p>
            <a:pPr>
              <a:spcBef>
                <a:spcPts val="0"/>
              </a:spcBef>
              <a:buNone/>
            </a:pPr>
            <a:r>
              <a:rPr lang="en-US" sz="3500"/>
              <a:t>MYOSIN  =  </a:t>
            </a:r>
            <a:r>
              <a:rPr lang="en-US" sz="3500" u="sng"/>
              <a:t>thick</a:t>
            </a:r>
            <a:r>
              <a:rPr lang="en-US" sz="3500"/>
              <a:t> filaments</a:t>
            </a:r>
          </a:p>
        </p:txBody>
      </p:sp>
      <p:pic>
        <p:nvPicPr>
          <p:cNvPr id="88" name="Shape 88"/>
          <p:cNvPicPr preferRelativeResize="0"/>
          <p:nvPr/>
        </p:nvPicPr>
        <p:blipFill>
          <a:blip r:embed="rId3">
            <a:alphaModFix/>
          </a:blip>
          <a:stretch>
            <a:fillRect/>
          </a:stretch>
        </p:blipFill>
        <p:spPr>
          <a:xfrm>
            <a:off x="143000" y="3475600"/>
            <a:ext cx="9874001" cy="40417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