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6" r:id="rId4"/>
    <p:sldId id="258" r:id="rId5"/>
    <p:sldId id="285" r:id="rId6"/>
    <p:sldId id="259" r:id="rId7"/>
    <p:sldId id="260" r:id="rId8"/>
    <p:sldId id="288" r:id="rId9"/>
    <p:sldId id="261" r:id="rId10"/>
    <p:sldId id="263" r:id="rId11"/>
    <p:sldId id="290" r:id="rId12"/>
    <p:sldId id="264" r:id="rId13"/>
    <p:sldId id="313" r:id="rId14"/>
    <p:sldId id="314" r:id="rId15"/>
    <p:sldId id="265" r:id="rId16"/>
    <p:sldId id="292" r:id="rId17"/>
    <p:sldId id="266" r:id="rId18"/>
    <p:sldId id="267" r:id="rId19"/>
    <p:sldId id="268" r:id="rId20"/>
    <p:sldId id="294" r:id="rId21"/>
    <p:sldId id="269" r:id="rId22"/>
    <p:sldId id="296" r:id="rId23"/>
    <p:sldId id="315" r:id="rId24"/>
    <p:sldId id="270" r:id="rId25"/>
    <p:sldId id="271" r:id="rId26"/>
    <p:sldId id="298" r:id="rId27"/>
    <p:sldId id="272" r:id="rId28"/>
    <p:sldId id="273" r:id="rId29"/>
    <p:sldId id="300" r:id="rId30"/>
    <p:sldId id="274" r:id="rId31"/>
    <p:sldId id="275" r:id="rId32"/>
    <p:sldId id="302" r:id="rId33"/>
    <p:sldId id="276" r:id="rId34"/>
    <p:sldId id="304" r:id="rId35"/>
    <p:sldId id="277" r:id="rId36"/>
    <p:sldId id="278" r:id="rId37"/>
    <p:sldId id="279" r:id="rId38"/>
    <p:sldId id="306" r:id="rId39"/>
    <p:sldId id="280" r:id="rId40"/>
    <p:sldId id="308" r:id="rId41"/>
    <p:sldId id="281" r:id="rId42"/>
    <p:sldId id="310" r:id="rId43"/>
    <p:sldId id="316" r:id="rId44"/>
    <p:sldId id="282" r:id="rId45"/>
    <p:sldId id="312"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15" autoAdjust="0"/>
    <p:restoredTop sz="86356" autoAdjust="0"/>
  </p:normalViewPr>
  <p:slideViewPr>
    <p:cSldViewPr>
      <p:cViewPr varScale="1">
        <p:scale>
          <a:sx n="64" d="100"/>
          <a:sy n="64" d="100"/>
        </p:scale>
        <p:origin x="-306"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9CAFCBC-F798-4EBD-A940-551206E694E1}" type="datetimeFigureOut">
              <a:rPr lang="en-US" smtClean="0"/>
              <a:t>10/21/2010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D318F0-E232-4808-9014-E3F1E1A1450B}" type="slidenum">
              <a:rPr lang="en-US" smtClean="0"/>
              <a:t>‹#›</a:t>
            </a:fld>
            <a:endParaRPr lang="en-US"/>
          </a:p>
        </p:txBody>
      </p:sp>
    </p:spTree>
    <p:extLst>
      <p:ext uri="{BB962C8B-B14F-4D97-AF65-F5344CB8AC3E}">
        <p14:creationId xmlns:p14="http://schemas.microsoft.com/office/powerpoint/2010/main" val="3704478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CAFCBC-F798-4EBD-A940-551206E694E1}" type="datetimeFigureOut">
              <a:rPr lang="en-US" smtClean="0"/>
              <a:t>10/21/2010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D318F0-E232-4808-9014-E3F1E1A1450B}" type="slidenum">
              <a:rPr lang="en-US" smtClean="0"/>
              <a:t>‹#›</a:t>
            </a:fld>
            <a:endParaRPr lang="en-US"/>
          </a:p>
        </p:txBody>
      </p:sp>
    </p:spTree>
    <p:extLst>
      <p:ext uri="{BB962C8B-B14F-4D97-AF65-F5344CB8AC3E}">
        <p14:creationId xmlns:p14="http://schemas.microsoft.com/office/powerpoint/2010/main" val="2677233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CAFCBC-F798-4EBD-A940-551206E694E1}" type="datetimeFigureOut">
              <a:rPr lang="en-US" smtClean="0"/>
              <a:t>10/21/2010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D318F0-E232-4808-9014-E3F1E1A1450B}" type="slidenum">
              <a:rPr lang="en-US" smtClean="0"/>
              <a:t>‹#›</a:t>
            </a:fld>
            <a:endParaRPr lang="en-US"/>
          </a:p>
        </p:txBody>
      </p:sp>
    </p:spTree>
    <p:extLst>
      <p:ext uri="{BB962C8B-B14F-4D97-AF65-F5344CB8AC3E}">
        <p14:creationId xmlns:p14="http://schemas.microsoft.com/office/powerpoint/2010/main" val="2495274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7030A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524000"/>
            <a:ext cx="8229600" cy="4602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CAFCBC-F798-4EBD-A940-551206E694E1}" type="datetimeFigureOut">
              <a:rPr lang="en-US" smtClean="0"/>
              <a:t>10/21/2010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D318F0-E232-4808-9014-E3F1E1A1450B}" type="slidenum">
              <a:rPr lang="en-US" smtClean="0"/>
              <a:t>‹#›</a:t>
            </a:fld>
            <a:endParaRPr lang="en-US"/>
          </a:p>
        </p:txBody>
      </p:sp>
    </p:spTree>
    <p:extLst>
      <p:ext uri="{BB962C8B-B14F-4D97-AF65-F5344CB8AC3E}">
        <p14:creationId xmlns:p14="http://schemas.microsoft.com/office/powerpoint/2010/main" val="160223450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CAFCBC-F798-4EBD-A940-551206E694E1}" type="datetimeFigureOut">
              <a:rPr lang="en-US" smtClean="0"/>
              <a:t>10/21/2010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D318F0-E232-4808-9014-E3F1E1A1450B}" type="slidenum">
              <a:rPr lang="en-US" smtClean="0"/>
              <a:t>‹#›</a:t>
            </a:fld>
            <a:endParaRPr lang="en-US"/>
          </a:p>
        </p:txBody>
      </p:sp>
    </p:spTree>
    <p:extLst>
      <p:ext uri="{BB962C8B-B14F-4D97-AF65-F5344CB8AC3E}">
        <p14:creationId xmlns:p14="http://schemas.microsoft.com/office/powerpoint/2010/main" val="1227846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9CAFCBC-F798-4EBD-A940-551206E694E1}" type="datetimeFigureOut">
              <a:rPr lang="en-US" smtClean="0"/>
              <a:t>10/21/2010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D318F0-E232-4808-9014-E3F1E1A1450B}" type="slidenum">
              <a:rPr lang="en-US" smtClean="0"/>
              <a:t>‹#›</a:t>
            </a:fld>
            <a:endParaRPr lang="en-US"/>
          </a:p>
        </p:txBody>
      </p:sp>
    </p:spTree>
    <p:extLst>
      <p:ext uri="{BB962C8B-B14F-4D97-AF65-F5344CB8AC3E}">
        <p14:creationId xmlns:p14="http://schemas.microsoft.com/office/powerpoint/2010/main" val="1010532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9CAFCBC-F798-4EBD-A940-551206E694E1}" type="datetimeFigureOut">
              <a:rPr lang="en-US" smtClean="0"/>
              <a:t>10/21/2010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D318F0-E232-4808-9014-E3F1E1A1450B}" type="slidenum">
              <a:rPr lang="en-US" smtClean="0"/>
              <a:t>‹#›</a:t>
            </a:fld>
            <a:endParaRPr lang="en-US"/>
          </a:p>
        </p:txBody>
      </p:sp>
    </p:spTree>
    <p:extLst>
      <p:ext uri="{BB962C8B-B14F-4D97-AF65-F5344CB8AC3E}">
        <p14:creationId xmlns:p14="http://schemas.microsoft.com/office/powerpoint/2010/main" val="1312004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9CAFCBC-F798-4EBD-A940-551206E694E1}" type="datetimeFigureOut">
              <a:rPr lang="en-US" smtClean="0"/>
              <a:t>10/21/2010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D318F0-E232-4808-9014-E3F1E1A1450B}" type="slidenum">
              <a:rPr lang="en-US" smtClean="0"/>
              <a:t>‹#›</a:t>
            </a:fld>
            <a:endParaRPr lang="en-US"/>
          </a:p>
        </p:txBody>
      </p:sp>
    </p:spTree>
    <p:extLst>
      <p:ext uri="{BB962C8B-B14F-4D97-AF65-F5344CB8AC3E}">
        <p14:creationId xmlns:p14="http://schemas.microsoft.com/office/powerpoint/2010/main" val="4159575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CAFCBC-F798-4EBD-A940-551206E694E1}" type="datetimeFigureOut">
              <a:rPr lang="en-US" smtClean="0"/>
              <a:t>10/21/2010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D318F0-E232-4808-9014-E3F1E1A1450B}" type="slidenum">
              <a:rPr lang="en-US" smtClean="0"/>
              <a:t>‹#›</a:t>
            </a:fld>
            <a:endParaRPr lang="en-US"/>
          </a:p>
        </p:txBody>
      </p:sp>
    </p:spTree>
    <p:extLst>
      <p:ext uri="{BB962C8B-B14F-4D97-AF65-F5344CB8AC3E}">
        <p14:creationId xmlns:p14="http://schemas.microsoft.com/office/powerpoint/2010/main" val="4153413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CAFCBC-F798-4EBD-A940-551206E694E1}" type="datetimeFigureOut">
              <a:rPr lang="en-US" smtClean="0"/>
              <a:t>10/21/2010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D318F0-E232-4808-9014-E3F1E1A1450B}" type="slidenum">
              <a:rPr lang="en-US" smtClean="0"/>
              <a:t>‹#›</a:t>
            </a:fld>
            <a:endParaRPr lang="en-US"/>
          </a:p>
        </p:txBody>
      </p:sp>
    </p:spTree>
    <p:extLst>
      <p:ext uri="{BB962C8B-B14F-4D97-AF65-F5344CB8AC3E}">
        <p14:creationId xmlns:p14="http://schemas.microsoft.com/office/powerpoint/2010/main" val="2123401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CAFCBC-F798-4EBD-A940-551206E694E1}" type="datetimeFigureOut">
              <a:rPr lang="en-US" smtClean="0"/>
              <a:t>10/21/2010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D318F0-E232-4808-9014-E3F1E1A1450B}" type="slidenum">
              <a:rPr lang="en-US" smtClean="0"/>
              <a:t>‹#›</a:t>
            </a:fld>
            <a:endParaRPr lang="en-US"/>
          </a:p>
        </p:txBody>
      </p:sp>
    </p:spTree>
    <p:extLst>
      <p:ext uri="{BB962C8B-B14F-4D97-AF65-F5344CB8AC3E}">
        <p14:creationId xmlns:p14="http://schemas.microsoft.com/office/powerpoint/2010/main" val="2051442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CAFCBC-F798-4EBD-A940-551206E694E1}" type="datetimeFigureOut">
              <a:rPr lang="en-US" smtClean="0"/>
              <a:t>10/21/2010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D318F0-E232-4808-9014-E3F1E1A1450B}" type="slidenum">
              <a:rPr lang="en-US" smtClean="0"/>
              <a:t>‹#›</a:t>
            </a:fld>
            <a:endParaRPr lang="en-US"/>
          </a:p>
        </p:txBody>
      </p:sp>
    </p:spTree>
    <p:extLst>
      <p:ext uri="{BB962C8B-B14F-4D97-AF65-F5344CB8AC3E}">
        <p14:creationId xmlns:p14="http://schemas.microsoft.com/office/powerpoint/2010/main" val="21280012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rgbClr val="7030A0"/>
          </a:solidFill>
          <a:latin typeface="Trebuchet MS"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file:///C:\Documents%20and%20Settings\kgibney\Local%20Settings\Temporary%20Internet%20Files\OLK3\36-02.gif"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http://butterflygroup.files.wordpress.com/2008/12/bf.jpg?w=250&amp;h=253" TargetMode="External"/><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200" b="1" kern="1200" dirty="0" smtClean="0">
                <a:effectLst/>
                <a:latin typeface="Trebuchet MS" pitchFamily="34" charset="0"/>
              </a:rPr>
              <a:t>Biology Questions to Review for the Kansas State Science Assessment </a:t>
            </a:r>
            <a:endParaRPr lang="en-US" sz="3200" dirty="0">
              <a:latin typeface="Trebuchet MS" pitchFamily="34" charset="0"/>
            </a:endParaRPr>
          </a:p>
        </p:txBody>
      </p:sp>
    </p:spTree>
    <p:extLst>
      <p:ext uri="{BB962C8B-B14F-4D97-AF65-F5344CB8AC3E}">
        <p14:creationId xmlns:p14="http://schemas.microsoft.com/office/powerpoint/2010/main" val="17879005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lvl="0" algn="l"/>
            <a:r>
              <a:rPr lang="en-US" sz="3200" b="1" kern="1200" dirty="0" smtClean="0">
                <a:effectLst/>
                <a:latin typeface="Trebuchet MS" pitchFamily="34" charset="0"/>
              </a:rPr>
              <a:t>S.HS.3.3.1: The student understands biological evolution, descent with modification, is a scientific explanation for the history of the diversification of organisms from common ancestors.</a:t>
            </a:r>
            <a:endParaRPr lang="en-US" sz="3200" dirty="0">
              <a:latin typeface="Trebuchet MS" pitchFamily="34" charset="0"/>
            </a:endParaRPr>
          </a:p>
        </p:txBody>
      </p:sp>
    </p:spTree>
    <p:extLst>
      <p:ext uri="{BB962C8B-B14F-4D97-AF65-F5344CB8AC3E}">
        <p14:creationId xmlns:p14="http://schemas.microsoft.com/office/powerpoint/2010/main" val="23247700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buNone/>
            </a:pPr>
            <a:r>
              <a:rPr lang="en-US" sz="2400" kern="1200" dirty="0" smtClean="0">
                <a:solidFill>
                  <a:schemeClr val="tx1"/>
                </a:solidFill>
                <a:effectLst/>
                <a:latin typeface="Trebuchet MS" pitchFamily="34" charset="0"/>
                <a:ea typeface="+mj-ea"/>
                <a:cs typeface="+mj-cs"/>
              </a:rPr>
              <a:t>6. Charles Darwin’s observation that finches of different species on the Galápagos Islands have many similar physical characteristics supports the hypothesis that these finch species</a:t>
            </a:r>
          </a:p>
          <a:p>
            <a:pPr marL="0" lvl="0" indent="0">
              <a:buNone/>
            </a:pPr>
            <a:r>
              <a:rPr lang="en-US" sz="2400" kern="1200" dirty="0" smtClean="0">
                <a:solidFill>
                  <a:schemeClr val="tx1"/>
                </a:solidFill>
                <a:effectLst/>
                <a:latin typeface="Trebuchet MS" pitchFamily="34" charset="0"/>
                <a:ea typeface="+mj-ea"/>
                <a:cs typeface="+mj-cs"/>
              </a:rPr>
              <a:t>A) all eat the same type of food.</a:t>
            </a:r>
          </a:p>
          <a:p>
            <a:pPr marL="0" lvl="0" indent="0">
              <a:buNone/>
            </a:pPr>
            <a:r>
              <a:rPr lang="en-US" sz="2400" kern="1200" dirty="0" smtClean="0">
                <a:solidFill>
                  <a:schemeClr val="tx1"/>
                </a:solidFill>
                <a:effectLst/>
                <a:latin typeface="Trebuchet MS" pitchFamily="34" charset="0"/>
                <a:ea typeface="+mj-ea"/>
                <a:cs typeface="+mj-cs"/>
              </a:rPr>
              <a:t>B) originated from a common ancestor.</a:t>
            </a:r>
          </a:p>
          <a:p>
            <a:pPr marL="0" lvl="0" indent="0">
              <a:buNone/>
            </a:pPr>
            <a:r>
              <a:rPr lang="en-US" sz="2400" kern="1200" dirty="0" smtClean="0">
                <a:solidFill>
                  <a:schemeClr val="tx1"/>
                </a:solidFill>
                <a:effectLst/>
                <a:latin typeface="Trebuchet MS" pitchFamily="34" charset="0"/>
                <a:ea typeface="+mj-ea"/>
                <a:cs typeface="+mj-cs"/>
              </a:rPr>
              <a:t>C) acquired traits though use and disuse.</a:t>
            </a:r>
          </a:p>
          <a:p>
            <a:pPr marL="0" lvl="0" indent="0">
              <a:buNone/>
            </a:pPr>
            <a:r>
              <a:rPr lang="en-US" sz="2400" kern="1200" dirty="0" smtClean="0">
                <a:solidFill>
                  <a:schemeClr val="tx1"/>
                </a:solidFill>
                <a:effectLst/>
                <a:latin typeface="Trebuchet MS" pitchFamily="34" charset="0"/>
                <a:ea typeface="+mj-ea"/>
                <a:cs typeface="+mj-cs"/>
              </a:rPr>
              <a:t>D) have grown larger since Darwin’s visit.</a:t>
            </a:r>
            <a:endParaRPr lang="en-US" dirty="0"/>
          </a:p>
        </p:txBody>
      </p:sp>
      <p:pic>
        <p:nvPicPr>
          <p:cNvPr id="3074" name="Picture 2" descr="Figure 15-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2839" y="5044700"/>
            <a:ext cx="5471161" cy="1813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6788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mph" presetSubtype="0" fill="hold" nodeType="clickEffect">
                                  <p:stCondLst>
                                    <p:cond delay="0"/>
                                  </p:stCondLst>
                                  <p:iterate type="lt">
                                    <p:tmPct val="10000"/>
                                  </p:iterate>
                                  <p:childTnLst>
                                    <p:animClr clrSpc="rgb" dir="cw">
                                      <p:cBhvr override="childStyle">
                                        <p:cTn id="6" dur="500" fill="hold"/>
                                        <p:tgtEl>
                                          <p:spTgt spid="3">
                                            <p:txEl>
                                              <p:pRg st="2" end="2"/>
                                            </p:txEl>
                                          </p:spTgt>
                                        </p:tgtEl>
                                        <p:attrNameLst>
                                          <p:attrName>style.color</p:attrName>
                                        </p:attrNameLst>
                                      </p:cBhvr>
                                      <p:to>
                                        <a:schemeClr val="accent2"/>
                                      </p:to>
                                    </p:animClr>
                                    <p:animClr clrSpc="rgb" dir="cw">
                                      <p:cBhvr>
                                        <p:cTn id="7" dur="500" fill="hold"/>
                                        <p:tgtEl>
                                          <p:spTgt spid="3">
                                            <p:txEl>
                                              <p:pRg st="2" end="2"/>
                                            </p:txEl>
                                          </p:spTgt>
                                        </p:tgtEl>
                                        <p:attrNameLst>
                                          <p:attrName>fillcolor</p:attrName>
                                        </p:attrNameLst>
                                      </p:cBhvr>
                                      <p:to>
                                        <a:schemeClr val="accent2"/>
                                      </p:to>
                                    </p:animClr>
                                    <p:set>
                                      <p:cBhvr>
                                        <p:cTn id="8" dur="500" fill="hold"/>
                                        <p:tgtEl>
                                          <p:spTgt spid="3">
                                            <p:txEl>
                                              <p:pRg st="2" end="2"/>
                                            </p:txEl>
                                          </p:spTgt>
                                        </p:tgtEl>
                                        <p:attrNameLst>
                                          <p:attrName>fill.type</p:attrName>
                                        </p:attrNameLst>
                                      </p:cBhvr>
                                      <p:to>
                                        <p:strVal val="solid"/>
                                      </p:to>
                                    </p:set>
                                    <p:anim to="1.5" calcmode="lin" valueType="num">
                                      <p:cBhvr override="childStyle">
                                        <p:cTn id="9" dur="500" fill="hold"/>
                                        <p:tgtEl>
                                          <p:spTgt spid="3">
                                            <p:txEl>
                                              <p:pRg st="2" end="2"/>
                                            </p:txEl>
                                          </p:spTgt>
                                        </p:tgtEl>
                                        <p:attrNameLst>
                                          <p:attrName>style.fontSize</p:attrName>
                                        </p:attrNameLst>
                                      </p:cBhvr>
                                    </p:anim>
                                  </p:childTnLst>
                                </p:cTn>
                              </p:par>
                              <p:par>
                                <p:cTn id="10" presetID="10" presetClass="entr" presetSubtype="0" fill="hold" nodeType="with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2400" kern="1200" dirty="0" smtClean="0">
                <a:solidFill>
                  <a:schemeClr val="tx1"/>
                </a:solidFill>
                <a:effectLst/>
                <a:latin typeface="Trebuchet MS" pitchFamily="34" charset="0"/>
                <a:ea typeface="+mj-ea"/>
                <a:cs typeface="+mj-cs"/>
              </a:rPr>
              <a:t> </a:t>
            </a:r>
            <a:endParaRPr lang="en-US" sz="2400" dirty="0">
              <a:latin typeface="Trebuchet MS" pitchFamily="34" charset="0"/>
            </a:endParaRPr>
          </a:p>
        </p:txBody>
      </p:sp>
      <p:sp>
        <p:nvSpPr>
          <p:cNvPr id="3" name="Content Placeholder 2"/>
          <p:cNvSpPr>
            <a:spLocks noGrp="1"/>
          </p:cNvSpPr>
          <p:nvPr>
            <p:ph idx="1"/>
          </p:nvPr>
        </p:nvSpPr>
        <p:spPr/>
        <p:txBody>
          <a:bodyPr>
            <a:normAutofit/>
          </a:bodyPr>
          <a:lstStyle/>
          <a:p>
            <a:pPr marL="0" lvl="0" indent="0">
              <a:buNone/>
            </a:pPr>
            <a:r>
              <a:rPr lang="en-US" sz="2400" kern="1200" dirty="0" smtClean="0">
                <a:solidFill>
                  <a:schemeClr val="tx1"/>
                </a:solidFill>
                <a:effectLst/>
                <a:latin typeface="Trebuchet MS" pitchFamily="34" charset="0"/>
                <a:ea typeface="+mj-ea"/>
                <a:cs typeface="+mj-cs"/>
              </a:rPr>
              <a:t>7. Which of the following biological processes can lead to variation within a species?</a:t>
            </a:r>
          </a:p>
          <a:p>
            <a:pPr marL="0" lvl="0" indent="0">
              <a:buNone/>
            </a:pPr>
            <a:r>
              <a:rPr lang="en-US" sz="2400" kern="1200" dirty="0" smtClean="0">
                <a:solidFill>
                  <a:schemeClr val="tx1"/>
                </a:solidFill>
                <a:effectLst/>
                <a:latin typeface="Trebuchet MS" pitchFamily="34" charset="0"/>
                <a:ea typeface="+mj-ea"/>
                <a:cs typeface="+mj-cs"/>
              </a:rPr>
              <a:t>A) The random assortment of chromosomes during meiosis.</a:t>
            </a:r>
          </a:p>
          <a:p>
            <a:pPr marL="0" lvl="0" indent="0">
              <a:buNone/>
            </a:pPr>
            <a:r>
              <a:rPr lang="en-US" sz="2400" kern="1200" dirty="0" smtClean="0">
                <a:solidFill>
                  <a:schemeClr val="tx1"/>
                </a:solidFill>
                <a:effectLst/>
                <a:latin typeface="Trebuchet MS" pitchFamily="34" charset="0"/>
                <a:ea typeface="+mj-ea"/>
                <a:cs typeface="+mj-cs"/>
              </a:rPr>
              <a:t>B) Crossing-over between homologous chromosomes during meiosis.</a:t>
            </a:r>
          </a:p>
          <a:p>
            <a:pPr marL="0" lvl="0" indent="0">
              <a:buNone/>
            </a:pPr>
            <a:r>
              <a:rPr lang="en-US" sz="2400" kern="1200" dirty="0" smtClean="0">
                <a:solidFill>
                  <a:schemeClr val="tx1"/>
                </a:solidFill>
                <a:effectLst/>
                <a:latin typeface="Trebuchet MS" pitchFamily="34" charset="0"/>
                <a:ea typeface="+mj-ea"/>
                <a:cs typeface="+mj-cs"/>
              </a:rPr>
              <a:t>C) The random process by which a single egg and a single sperm fuse.</a:t>
            </a:r>
          </a:p>
          <a:p>
            <a:pPr marL="0" lvl="0" indent="0">
              <a:buNone/>
            </a:pPr>
            <a:r>
              <a:rPr lang="en-US" sz="2400" kern="1200" dirty="0" smtClean="0">
                <a:solidFill>
                  <a:schemeClr val="tx1"/>
                </a:solidFill>
                <a:effectLst/>
                <a:latin typeface="Trebuchet MS" pitchFamily="34" charset="0"/>
                <a:ea typeface="+mj-ea"/>
                <a:cs typeface="+mj-cs"/>
              </a:rPr>
              <a:t>D) All of the above lead to variation. </a:t>
            </a:r>
          </a:p>
        </p:txBody>
      </p:sp>
    </p:spTree>
    <p:extLst>
      <p:ext uri="{BB962C8B-B14F-4D97-AF65-F5344CB8AC3E}">
        <p14:creationId xmlns:p14="http://schemas.microsoft.com/office/powerpoint/2010/main" val="463753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mph" presetSubtype="0" fill="hold" nodeType="clickEffect">
                                  <p:stCondLst>
                                    <p:cond delay="0"/>
                                  </p:stCondLst>
                                  <p:iterate type="lt">
                                    <p:tmPct val="10000"/>
                                  </p:iterate>
                                  <p:childTnLst>
                                    <p:animClr clrSpc="rgb" dir="cw">
                                      <p:cBhvr override="childStyle">
                                        <p:cTn id="6" dur="500" fill="hold"/>
                                        <p:tgtEl>
                                          <p:spTgt spid="3">
                                            <p:txEl>
                                              <p:pRg st="4" end="4"/>
                                            </p:txEl>
                                          </p:spTgt>
                                        </p:tgtEl>
                                        <p:attrNameLst>
                                          <p:attrName>style.color</p:attrName>
                                        </p:attrNameLst>
                                      </p:cBhvr>
                                      <p:to>
                                        <a:schemeClr val="accent2"/>
                                      </p:to>
                                    </p:animClr>
                                    <p:animClr clrSpc="rgb" dir="cw">
                                      <p:cBhvr>
                                        <p:cTn id="7" dur="500" fill="hold"/>
                                        <p:tgtEl>
                                          <p:spTgt spid="3">
                                            <p:txEl>
                                              <p:pRg st="4" end="4"/>
                                            </p:txEl>
                                          </p:spTgt>
                                        </p:tgtEl>
                                        <p:attrNameLst>
                                          <p:attrName>fillcolor</p:attrName>
                                        </p:attrNameLst>
                                      </p:cBhvr>
                                      <p:to>
                                        <a:schemeClr val="accent2"/>
                                      </p:to>
                                    </p:animClr>
                                    <p:set>
                                      <p:cBhvr>
                                        <p:cTn id="8" dur="500" fill="hold"/>
                                        <p:tgtEl>
                                          <p:spTgt spid="3">
                                            <p:txEl>
                                              <p:pRg st="4" end="4"/>
                                            </p:txEl>
                                          </p:spTgt>
                                        </p:tgtEl>
                                        <p:attrNameLst>
                                          <p:attrName>fill.type</p:attrName>
                                        </p:attrNameLst>
                                      </p:cBhvr>
                                      <p:to>
                                        <p:strVal val="solid"/>
                                      </p:to>
                                    </p:set>
                                    <p:anim to="1.5" calcmode="lin" valueType="num">
                                      <p:cBhvr override="childStyle">
                                        <p:cTn id="9" dur="500" fill="hold"/>
                                        <p:tgtEl>
                                          <p:spTgt spid="3">
                                            <p:txEl>
                                              <p:pRg st="4" end="4"/>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igure 9-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74" y="1356400"/>
            <a:ext cx="5621352" cy="365607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Figure 9-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8325" y="1247775"/>
            <a:ext cx="3495675" cy="549007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44717" y="838200"/>
            <a:ext cx="3251083" cy="523220"/>
          </a:xfrm>
          <a:prstGeom prst="rect">
            <a:avLst/>
          </a:prstGeom>
          <a:noFill/>
        </p:spPr>
        <p:txBody>
          <a:bodyPr wrap="none" rtlCol="0">
            <a:spAutoFit/>
          </a:bodyPr>
          <a:lstStyle/>
          <a:p>
            <a:r>
              <a:rPr lang="en-US" sz="2800" b="1" dirty="0" smtClean="0"/>
              <a:t>Random Assortment</a:t>
            </a:r>
            <a:endParaRPr lang="en-US" sz="2800" b="1" dirty="0"/>
          </a:p>
        </p:txBody>
      </p:sp>
      <p:sp>
        <p:nvSpPr>
          <p:cNvPr id="8" name="TextBox 7"/>
          <p:cNvSpPr txBox="1"/>
          <p:nvPr/>
        </p:nvSpPr>
        <p:spPr>
          <a:xfrm>
            <a:off x="6278333" y="833180"/>
            <a:ext cx="2256067" cy="523220"/>
          </a:xfrm>
          <a:prstGeom prst="rect">
            <a:avLst/>
          </a:prstGeom>
          <a:noFill/>
        </p:spPr>
        <p:txBody>
          <a:bodyPr wrap="none" rtlCol="0">
            <a:spAutoFit/>
          </a:bodyPr>
          <a:lstStyle/>
          <a:p>
            <a:r>
              <a:rPr lang="en-US" sz="2800" b="1" dirty="0" smtClean="0"/>
              <a:t>Crossing-Over</a:t>
            </a:r>
            <a:endParaRPr lang="en-US" sz="2800" b="1" dirty="0"/>
          </a:p>
        </p:txBody>
      </p:sp>
    </p:spTree>
    <p:extLst>
      <p:ext uri="{BB962C8B-B14F-4D97-AF65-F5344CB8AC3E}">
        <p14:creationId xmlns:p14="http://schemas.microsoft.com/office/powerpoint/2010/main" val="16191367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igure 9-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856" y="152400"/>
            <a:ext cx="7593144" cy="662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117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lvl="0" algn="l"/>
            <a:r>
              <a:rPr lang="en-US" sz="3200" b="1" kern="1200" dirty="0" smtClean="0">
                <a:effectLst/>
                <a:latin typeface="Trebuchet MS" pitchFamily="34" charset="0"/>
              </a:rPr>
              <a:t>S.HS.3.3.3: The student understands biological evolution is used to explain the earth’s present day biodiversity: the number, variety and variability of organisms.</a:t>
            </a:r>
            <a:endParaRPr lang="en-US" sz="3200" dirty="0">
              <a:latin typeface="Trebuchet MS" pitchFamily="34" charset="0"/>
            </a:endParaRPr>
          </a:p>
        </p:txBody>
      </p:sp>
    </p:spTree>
    <p:extLst>
      <p:ext uri="{BB962C8B-B14F-4D97-AF65-F5344CB8AC3E}">
        <p14:creationId xmlns:p14="http://schemas.microsoft.com/office/powerpoint/2010/main" val="37016004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buNone/>
            </a:pPr>
            <a:r>
              <a:rPr lang="en-US" sz="2400" kern="1200" dirty="0" smtClean="0">
                <a:solidFill>
                  <a:schemeClr val="tx1"/>
                </a:solidFill>
                <a:effectLst/>
                <a:latin typeface="Trebuchet MS" pitchFamily="34" charset="0"/>
                <a:ea typeface="+mj-ea"/>
                <a:cs typeface="+mj-cs"/>
              </a:rPr>
              <a:t>8. The process where organisms                                  best</a:t>
            </a:r>
            <a:r>
              <a:rPr lang="en-US" sz="2400" dirty="0" smtClean="0">
                <a:latin typeface="Trebuchet MS" pitchFamily="34" charset="0"/>
                <a:ea typeface="+mj-ea"/>
                <a:cs typeface="+mj-cs"/>
              </a:rPr>
              <a:t> </a:t>
            </a:r>
            <a:r>
              <a:rPr lang="en-US" sz="2400" kern="1200" dirty="0" smtClean="0">
                <a:solidFill>
                  <a:schemeClr val="tx1"/>
                </a:solidFill>
                <a:effectLst/>
                <a:latin typeface="Trebuchet MS" pitchFamily="34" charset="0"/>
                <a:ea typeface="+mj-ea"/>
                <a:cs typeface="+mj-cs"/>
              </a:rPr>
              <a:t>adapted to their environment                                               are more likely to survive and                                      reproduce is called</a:t>
            </a:r>
          </a:p>
          <a:p>
            <a:pPr marL="0" lvl="0" indent="0">
              <a:buNone/>
            </a:pPr>
            <a:r>
              <a:rPr lang="en-US" sz="2400" kern="1200" dirty="0" smtClean="0">
                <a:solidFill>
                  <a:schemeClr val="tx1"/>
                </a:solidFill>
                <a:effectLst/>
                <a:latin typeface="Trebuchet MS" pitchFamily="34" charset="0"/>
                <a:ea typeface="+mj-ea"/>
                <a:cs typeface="+mj-cs"/>
              </a:rPr>
              <a:t>A) adaptation.</a:t>
            </a:r>
          </a:p>
          <a:p>
            <a:pPr marL="0" lvl="0" indent="0">
              <a:buNone/>
            </a:pPr>
            <a:r>
              <a:rPr lang="en-US" sz="2400" kern="1200" dirty="0" smtClean="0">
                <a:solidFill>
                  <a:schemeClr val="tx1"/>
                </a:solidFill>
                <a:effectLst/>
                <a:latin typeface="Trebuchet MS" pitchFamily="34" charset="0"/>
                <a:ea typeface="+mj-ea"/>
                <a:cs typeface="+mj-cs"/>
              </a:rPr>
              <a:t>B) classification.</a:t>
            </a:r>
          </a:p>
          <a:p>
            <a:pPr marL="0" lvl="0" indent="0">
              <a:buNone/>
            </a:pPr>
            <a:r>
              <a:rPr lang="en-US" sz="2400" kern="1200" dirty="0" smtClean="0">
                <a:solidFill>
                  <a:schemeClr val="tx1"/>
                </a:solidFill>
                <a:effectLst/>
                <a:latin typeface="Trebuchet MS" pitchFamily="34" charset="0"/>
                <a:ea typeface="+mj-ea"/>
                <a:cs typeface="+mj-cs"/>
              </a:rPr>
              <a:t>C) natural selection.</a:t>
            </a:r>
          </a:p>
          <a:p>
            <a:pPr marL="0" lvl="0" indent="0">
              <a:buNone/>
            </a:pPr>
            <a:r>
              <a:rPr lang="en-US" sz="2400" kern="1200" dirty="0" smtClean="0">
                <a:solidFill>
                  <a:schemeClr val="tx1"/>
                </a:solidFill>
                <a:effectLst/>
                <a:latin typeface="Trebuchet MS" pitchFamily="34" charset="0"/>
                <a:ea typeface="+mj-ea"/>
                <a:cs typeface="+mj-cs"/>
              </a:rPr>
              <a:t>D) artificial selection.</a:t>
            </a:r>
            <a:endParaRPr lang="en-US" dirty="0"/>
          </a:p>
        </p:txBody>
      </p:sp>
      <p:pic>
        <p:nvPicPr>
          <p:cNvPr id="6146" name="Picture 2" descr="Figure 14-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6747" y="609600"/>
            <a:ext cx="3787253" cy="563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7376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mph" presetSubtype="0" fill="hold" nodeType="clickEffect">
                                  <p:stCondLst>
                                    <p:cond delay="0"/>
                                  </p:stCondLst>
                                  <p:iterate type="lt">
                                    <p:tmPct val="10000"/>
                                  </p:iterate>
                                  <p:childTnLst>
                                    <p:animClr clrSpc="rgb" dir="cw">
                                      <p:cBhvr override="childStyle">
                                        <p:cTn id="6" dur="500" fill="hold"/>
                                        <p:tgtEl>
                                          <p:spTgt spid="3">
                                            <p:txEl>
                                              <p:pRg st="3" end="3"/>
                                            </p:txEl>
                                          </p:spTgt>
                                        </p:tgtEl>
                                        <p:attrNameLst>
                                          <p:attrName>style.color</p:attrName>
                                        </p:attrNameLst>
                                      </p:cBhvr>
                                      <p:to>
                                        <a:schemeClr val="accent2"/>
                                      </p:to>
                                    </p:animClr>
                                    <p:animClr clrSpc="rgb" dir="cw">
                                      <p:cBhvr>
                                        <p:cTn id="7" dur="500" fill="hold"/>
                                        <p:tgtEl>
                                          <p:spTgt spid="3">
                                            <p:txEl>
                                              <p:pRg st="3" end="3"/>
                                            </p:txEl>
                                          </p:spTgt>
                                        </p:tgtEl>
                                        <p:attrNameLst>
                                          <p:attrName>fillcolor</p:attrName>
                                        </p:attrNameLst>
                                      </p:cBhvr>
                                      <p:to>
                                        <a:schemeClr val="accent2"/>
                                      </p:to>
                                    </p:animClr>
                                    <p:set>
                                      <p:cBhvr>
                                        <p:cTn id="8" dur="500" fill="hold"/>
                                        <p:tgtEl>
                                          <p:spTgt spid="3">
                                            <p:txEl>
                                              <p:pRg st="3" end="3"/>
                                            </p:txEl>
                                          </p:spTgt>
                                        </p:tgtEl>
                                        <p:attrNameLst>
                                          <p:attrName>fill.type</p:attrName>
                                        </p:attrNameLst>
                                      </p:cBhvr>
                                      <p:to>
                                        <p:strVal val="solid"/>
                                      </p:to>
                                    </p:set>
                                    <p:anim to="1.5" calcmode="lin" valueType="num">
                                      <p:cBhvr override="childStyle">
                                        <p:cTn id="9" dur="500" fill="hold"/>
                                        <p:tgtEl>
                                          <p:spTgt spid="3">
                                            <p:txEl>
                                              <p:pRg st="3" end="3"/>
                                            </p:txEl>
                                          </p:spTgt>
                                        </p:tgtEl>
                                        <p:attrNameLst>
                                          <p:attrName>style.fontSize</p:attrName>
                                        </p:attrNameLst>
                                      </p:cBhvr>
                                    </p:anim>
                                  </p:childTnLst>
                                </p:cTn>
                              </p:par>
                              <p:par>
                                <p:cTn id="10" presetID="10" presetClass="entr" presetSubtype="0" fill="hold" nodeType="with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fade">
                                      <p:cBhvr>
                                        <p:cTn id="12"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2400" kern="1200" dirty="0" smtClean="0">
                <a:solidFill>
                  <a:schemeClr val="tx1"/>
                </a:solidFill>
                <a:effectLst/>
                <a:latin typeface="Trebuchet MS" pitchFamily="34" charset="0"/>
                <a:ea typeface="+mj-ea"/>
                <a:cs typeface="+mj-cs"/>
              </a:rPr>
              <a:t> </a:t>
            </a:r>
            <a:endParaRPr lang="en-US" sz="2400" dirty="0">
              <a:latin typeface="Trebuchet MS" pitchFamily="34" charset="0"/>
            </a:endParaRPr>
          </a:p>
        </p:txBody>
      </p:sp>
      <p:sp>
        <p:nvSpPr>
          <p:cNvPr id="3" name="Content Placeholder 2"/>
          <p:cNvSpPr>
            <a:spLocks noGrp="1"/>
          </p:cNvSpPr>
          <p:nvPr>
            <p:ph idx="1"/>
          </p:nvPr>
        </p:nvSpPr>
        <p:spPr>
          <a:xfrm>
            <a:off x="228600" y="304800"/>
            <a:ext cx="5486400" cy="4602163"/>
          </a:xfrm>
        </p:spPr>
        <p:txBody>
          <a:bodyPr>
            <a:normAutofit/>
          </a:bodyPr>
          <a:lstStyle/>
          <a:p>
            <a:pPr marL="0" lvl="0" indent="0">
              <a:buNone/>
            </a:pPr>
            <a:r>
              <a:rPr lang="en-US" sz="2400" kern="1200" dirty="0" smtClean="0">
                <a:solidFill>
                  <a:schemeClr val="tx1"/>
                </a:solidFill>
                <a:effectLst/>
                <a:latin typeface="Trebuchet MS" pitchFamily="34" charset="0"/>
                <a:ea typeface="+mj-ea"/>
                <a:cs typeface="+mj-cs"/>
              </a:rPr>
              <a:t>9. Which of the following is the</a:t>
            </a:r>
            <a:r>
              <a:rPr lang="en-US" sz="2400" b="1" kern="1200" dirty="0" smtClean="0">
                <a:solidFill>
                  <a:schemeClr val="tx1"/>
                </a:solidFill>
                <a:effectLst/>
                <a:latin typeface="Trebuchet MS" pitchFamily="34" charset="0"/>
                <a:ea typeface="+mj-ea"/>
                <a:cs typeface="+mj-cs"/>
              </a:rPr>
              <a:t> best</a:t>
            </a:r>
            <a:r>
              <a:rPr lang="en-US" sz="2400" kern="1200" dirty="0" smtClean="0">
                <a:solidFill>
                  <a:schemeClr val="tx1"/>
                </a:solidFill>
                <a:effectLst/>
                <a:latin typeface="Trebuchet MS" pitchFamily="34" charset="0"/>
                <a:ea typeface="+mj-ea"/>
                <a:cs typeface="+mj-cs"/>
              </a:rPr>
              <a:t> example of the process of natural selection?</a:t>
            </a:r>
          </a:p>
          <a:p>
            <a:pPr marL="0" lvl="0" indent="0">
              <a:buNone/>
            </a:pPr>
            <a:r>
              <a:rPr lang="en-US" sz="2400" dirty="0" smtClean="0">
                <a:effectLst/>
                <a:latin typeface="Trebuchet MS" pitchFamily="34" charset="0"/>
              </a:rPr>
              <a:t>A) A tadpole develops into a frog.</a:t>
            </a:r>
          </a:p>
          <a:p>
            <a:pPr marL="0" lvl="0" indent="0">
              <a:buNone/>
            </a:pPr>
            <a:r>
              <a:rPr lang="en-US" sz="2400" dirty="0" smtClean="0">
                <a:effectLst/>
                <a:latin typeface="Trebuchet MS" pitchFamily="34" charset="0"/>
              </a:rPr>
              <a:t>B) A dog’s coat becomes thicker as winter approaches.</a:t>
            </a:r>
          </a:p>
          <a:p>
            <a:pPr marL="0" lvl="0" indent="0">
              <a:buNone/>
            </a:pPr>
            <a:r>
              <a:rPr lang="en-US" sz="2400" dirty="0" smtClean="0">
                <a:effectLst/>
                <a:latin typeface="Trebuchet MS" pitchFamily="34" charset="0"/>
              </a:rPr>
              <a:t>C) A child develops a disease due to a genetic mutation.</a:t>
            </a:r>
          </a:p>
          <a:p>
            <a:pPr marL="0" lvl="0" indent="0">
              <a:buNone/>
            </a:pPr>
            <a:r>
              <a:rPr lang="en-US" sz="2400" dirty="0" smtClean="0">
                <a:effectLst/>
                <a:latin typeface="Trebuchet MS" pitchFamily="34" charset="0"/>
              </a:rPr>
              <a:t>D) A population of polar bears develops thicker fur over many generations.</a:t>
            </a:r>
          </a:p>
        </p:txBody>
      </p:sp>
      <p:grpSp>
        <p:nvGrpSpPr>
          <p:cNvPr id="5" name="Group 4"/>
          <p:cNvGrpSpPr/>
          <p:nvPr/>
        </p:nvGrpSpPr>
        <p:grpSpPr>
          <a:xfrm>
            <a:off x="228600" y="152400"/>
            <a:ext cx="8686800" cy="6381497"/>
            <a:chOff x="228600" y="152400"/>
            <a:chExt cx="8686800" cy="6381497"/>
          </a:xfrm>
        </p:grpSpPr>
        <p:sp>
          <p:nvSpPr>
            <p:cNvPr id="4" name="TextBox 3"/>
            <p:cNvSpPr txBox="1"/>
            <p:nvPr/>
          </p:nvSpPr>
          <p:spPr>
            <a:xfrm>
              <a:off x="228600" y="5862935"/>
              <a:ext cx="5968301" cy="461665"/>
            </a:xfrm>
            <a:prstGeom prst="rect">
              <a:avLst/>
            </a:prstGeom>
            <a:noFill/>
          </p:spPr>
          <p:txBody>
            <a:bodyPr wrap="none" rtlCol="0">
              <a:spAutoFit/>
            </a:bodyPr>
            <a:lstStyle/>
            <a:p>
              <a:r>
                <a:rPr lang="en-US" sz="2400" dirty="0" smtClean="0">
                  <a:latin typeface="Trebuchet MS" pitchFamily="34" charset="0"/>
                </a:rPr>
                <a:t>Individuals do not evolve, populations do.</a:t>
              </a:r>
              <a:endParaRPr lang="en-US" sz="2400" dirty="0">
                <a:latin typeface="Trebuchet MS" pitchFamily="34"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152400"/>
              <a:ext cx="2667000" cy="6381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833063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mph" presetSubtype="0" fill="hold" nodeType="clickEffect">
                                  <p:stCondLst>
                                    <p:cond delay="0"/>
                                  </p:stCondLst>
                                  <p:iterate type="lt">
                                    <p:tmPct val="10000"/>
                                  </p:iterate>
                                  <p:childTnLst>
                                    <p:animClr clrSpc="rgb" dir="cw">
                                      <p:cBhvr override="childStyle">
                                        <p:cTn id="6" dur="500" fill="hold"/>
                                        <p:tgtEl>
                                          <p:spTgt spid="3">
                                            <p:txEl>
                                              <p:pRg st="4" end="4"/>
                                            </p:txEl>
                                          </p:spTgt>
                                        </p:tgtEl>
                                        <p:attrNameLst>
                                          <p:attrName>style.color</p:attrName>
                                        </p:attrNameLst>
                                      </p:cBhvr>
                                      <p:to>
                                        <a:schemeClr val="accent2"/>
                                      </p:to>
                                    </p:animClr>
                                    <p:animClr clrSpc="rgb" dir="cw">
                                      <p:cBhvr>
                                        <p:cTn id="7" dur="500" fill="hold"/>
                                        <p:tgtEl>
                                          <p:spTgt spid="3">
                                            <p:txEl>
                                              <p:pRg st="4" end="4"/>
                                            </p:txEl>
                                          </p:spTgt>
                                        </p:tgtEl>
                                        <p:attrNameLst>
                                          <p:attrName>fillcolor</p:attrName>
                                        </p:attrNameLst>
                                      </p:cBhvr>
                                      <p:to>
                                        <a:schemeClr val="accent2"/>
                                      </p:to>
                                    </p:animClr>
                                    <p:set>
                                      <p:cBhvr>
                                        <p:cTn id="8" dur="500" fill="hold"/>
                                        <p:tgtEl>
                                          <p:spTgt spid="3">
                                            <p:txEl>
                                              <p:pRg st="4" end="4"/>
                                            </p:txEl>
                                          </p:spTgt>
                                        </p:tgtEl>
                                        <p:attrNameLst>
                                          <p:attrName>fill.type</p:attrName>
                                        </p:attrNameLst>
                                      </p:cBhvr>
                                      <p:to>
                                        <p:strVal val="solid"/>
                                      </p:to>
                                    </p:set>
                                    <p:anim to="1.5" calcmode="lin" valueType="num">
                                      <p:cBhvr override="childStyle">
                                        <p:cTn id="9" dur="500" fill="hold"/>
                                        <p:tgtEl>
                                          <p:spTgt spid="3">
                                            <p:txEl>
                                              <p:pRg st="4" end="4"/>
                                            </p:txEl>
                                          </p:spTgt>
                                        </p:tgtEl>
                                        <p:attrNameLst>
                                          <p:attrName>style.fontSize</p:attrName>
                                        </p:attrNameLst>
                                      </p:cBhvr>
                                    </p:anim>
                                  </p:childTnLst>
                                </p:cTn>
                              </p:par>
                              <p:par>
                                <p:cTn id="10" presetID="10"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2400" kern="1200" dirty="0" smtClean="0">
                <a:solidFill>
                  <a:schemeClr val="tx1"/>
                </a:solidFill>
                <a:effectLst/>
                <a:latin typeface="Trebuchet MS" pitchFamily="34" charset="0"/>
                <a:ea typeface="+mj-ea"/>
                <a:cs typeface="+mj-cs"/>
              </a:rPr>
              <a:t> </a:t>
            </a:r>
            <a:endParaRPr lang="en-US" sz="2400" dirty="0">
              <a:latin typeface="Trebuchet MS" pitchFamily="34" charset="0"/>
            </a:endParaRPr>
          </a:p>
        </p:txBody>
      </p:sp>
      <p:sp>
        <p:nvSpPr>
          <p:cNvPr id="3" name="Content Placeholder 2"/>
          <p:cNvSpPr>
            <a:spLocks noGrp="1"/>
          </p:cNvSpPr>
          <p:nvPr>
            <p:ph idx="1"/>
          </p:nvPr>
        </p:nvSpPr>
        <p:spPr>
          <a:xfrm>
            <a:off x="152400" y="152400"/>
            <a:ext cx="5638800" cy="6096000"/>
          </a:xfrm>
        </p:spPr>
        <p:txBody>
          <a:bodyPr>
            <a:normAutofit/>
          </a:bodyPr>
          <a:lstStyle/>
          <a:p>
            <a:pPr marL="0" lvl="0" indent="0">
              <a:buNone/>
            </a:pPr>
            <a:r>
              <a:rPr lang="en-US" sz="2200" kern="1200" dirty="0" smtClean="0">
                <a:solidFill>
                  <a:schemeClr val="tx1"/>
                </a:solidFill>
                <a:effectLst/>
                <a:latin typeface="Trebuchet MS" pitchFamily="34" charset="0"/>
                <a:ea typeface="+mj-ea"/>
                <a:cs typeface="+mj-cs"/>
              </a:rPr>
              <a:t>10. Which of the following represents a trait acquired through the process of natural selection?</a:t>
            </a:r>
          </a:p>
          <a:p>
            <a:pPr marL="0" lvl="0" indent="0">
              <a:buNone/>
            </a:pPr>
            <a:r>
              <a:rPr lang="en-US" sz="2200" dirty="0" smtClean="0">
                <a:effectLst/>
                <a:latin typeface="Trebuchet MS" pitchFamily="34" charset="0"/>
              </a:rPr>
              <a:t>A) A Doberman pinscher with a clipped tail passes on this trait to its offspring.</a:t>
            </a:r>
          </a:p>
          <a:p>
            <a:pPr marL="0" lvl="0" indent="0">
              <a:buNone/>
            </a:pPr>
            <a:r>
              <a:rPr lang="en-US" sz="2200" dirty="0" smtClean="0">
                <a:effectLst/>
                <a:latin typeface="Trebuchet MS" pitchFamily="34" charset="0"/>
              </a:rPr>
              <a:t>B) A kangaroo develops strong legs through constant jumping and passes on this trait to its offspring.</a:t>
            </a:r>
          </a:p>
          <a:p>
            <a:pPr marL="0" lvl="0" indent="0">
              <a:buNone/>
            </a:pPr>
            <a:r>
              <a:rPr lang="en-US" sz="2200" dirty="0" smtClean="0">
                <a:effectLst/>
                <a:latin typeface="Trebuchet MS" pitchFamily="34" charset="0"/>
              </a:rPr>
              <a:t>C) A giraffes stretches its neck to reach leaves high in the trees and passes on this trait to its offspring.</a:t>
            </a:r>
          </a:p>
          <a:p>
            <a:pPr marL="0" lvl="0" indent="0">
              <a:buNone/>
            </a:pPr>
            <a:r>
              <a:rPr lang="en-US" sz="2200" dirty="0" smtClean="0">
                <a:effectLst/>
                <a:latin typeface="Trebuchet MS" pitchFamily="34" charset="0"/>
              </a:rPr>
              <a:t>D) A population of green and red beetles living on leaves changes to a population of mostly green beetles in the presence of a bird predator.</a:t>
            </a:r>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879" t="35861" r="47138" b="35065"/>
          <a:stretch/>
        </p:blipFill>
        <p:spPr bwMode="auto">
          <a:xfrm>
            <a:off x="5715000" y="4263443"/>
            <a:ext cx="3352800" cy="1603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3463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mph" presetSubtype="0" fill="hold" nodeType="clickEffect">
                                  <p:stCondLst>
                                    <p:cond delay="0"/>
                                  </p:stCondLst>
                                  <p:iterate type="lt">
                                    <p:tmPct val="10000"/>
                                  </p:iterate>
                                  <p:childTnLst>
                                    <p:animClr clrSpc="rgb" dir="cw">
                                      <p:cBhvr override="childStyle">
                                        <p:cTn id="6" dur="500" fill="hold"/>
                                        <p:tgtEl>
                                          <p:spTgt spid="3">
                                            <p:txEl>
                                              <p:pRg st="4" end="4"/>
                                            </p:txEl>
                                          </p:spTgt>
                                        </p:tgtEl>
                                        <p:attrNameLst>
                                          <p:attrName>style.color</p:attrName>
                                        </p:attrNameLst>
                                      </p:cBhvr>
                                      <p:to>
                                        <a:schemeClr val="accent2"/>
                                      </p:to>
                                    </p:animClr>
                                    <p:animClr clrSpc="rgb" dir="cw">
                                      <p:cBhvr>
                                        <p:cTn id="7" dur="500" fill="hold"/>
                                        <p:tgtEl>
                                          <p:spTgt spid="3">
                                            <p:txEl>
                                              <p:pRg st="4" end="4"/>
                                            </p:txEl>
                                          </p:spTgt>
                                        </p:tgtEl>
                                        <p:attrNameLst>
                                          <p:attrName>fillcolor</p:attrName>
                                        </p:attrNameLst>
                                      </p:cBhvr>
                                      <p:to>
                                        <a:schemeClr val="accent2"/>
                                      </p:to>
                                    </p:animClr>
                                    <p:set>
                                      <p:cBhvr>
                                        <p:cTn id="8" dur="500" fill="hold"/>
                                        <p:tgtEl>
                                          <p:spTgt spid="3">
                                            <p:txEl>
                                              <p:pRg st="4" end="4"/>
                                            </p:txEl>
                                          </p:spTgt>
                                        </p:tgtEl>
                                        <p:attrNameLst>
                                          <p:attrName>fill.type</p:attrName>
                                        </p:attrNameLst>
                                      </p:cBhvr>
                                      <p:to>
                                        <p:strVal val="solid"/>
                                      </p:to>
                                    </p:set>
                                    <p:anim to="1.5" calcmode="lin" valueType="num">
                                      <p:cBhvr override="childStyle">
                                        <p:cTn id="9" dur="500" fill="hold"/>
                                        <p:tgtEl>
                                          <p:spTgt spid="3">
                                            <p:txEl>
                                              <p:pRg st="4" end="4"/>
                                            </p:txEl>
                                          </p:spTgt>
                                        </p:tgtEl>
                                        <p:attrNameLst>
                                          <p:attrName>style.fontSize</p:attrName>
                                        </p:attrNameLst>
                                      </p:cBhvr>
                                    </p:anim>
                                  </p:childTnLst>
                                </p:cTn>
                              </p:par>
                              <p:par>
                                <p:cTn id="10" presetID="10" presetClass="entr" presetSubtype="0" fill="hold" nodeType="withEffect">
                                  <p:stCondLst>
                                    <p:cond delay="0"/>
                                  </p:stCondLst>
                                  <p:childTnLst>
                                    <p:set>
                                      <p:cBhvr>
                                        <p:cTn id="11" dur="1" fill="hold">
                                          <p:stCondLst>
                                            <p:cond delay="0"/>
                                          </p:stCondLst>
                                        </p:cTn>
                                        <p:tgtEl>
                                          <p:spTgt spid="7170"/>
                                        </p:tgtEl>
                                        <p:attrNameLst>
                                          <p:attrName>style.visibility</p:attrName>
                                        </p:attrNameLst>
                                      </p:cBhvr>
                                      <p:to>
                                        <p:strVal val="visible"/>
                                      </p:to>
                                    </p:set>
                                    <p:animEffect transition="in" filter="fade">
                                      <p:cBhvr>
                                        <p:cTn id="12"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lvl="0" algn="l"/>
            <a:r>
              <a:rPr lang="en-US" sz="3200" b="1" kern="1200" dirty="0" smtClean="0">
                <a:effectLst/>
                <a:latin typeface="Trebuchet MS" pitchFamily="34" charset="0"/>
              </a:rPr>
              <a:t>S.HS.3.3.4: The student understands organisms vary widely within and between populations. Variation allows for natural selection to occur.</a:t>
            </a:r>
            <a:endParaRPr lang="en-US" sz="3200" dirty="0">
              <a:latin typeface="Trebuchet MS" pitchFamily="34" charset="0"/>
            </a:endParaRPr>
          </a:p>
        </p:txBody>
      </p:sp>
    </p:spTree>
    <p:extLst>
      <p:ext uri="{BB962C8B-B14F-4D97-AF65-F5344CB8AC3E}">
        <p14:creationId xmlns:p14="http://schemas.microsoft.com/office/powerpoint/2010/main" val="32238100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lvl="0" algn="l"/>
            <a:r>
              <a:rPr lang="en-US" sz="3200" b="1" kern="1200" dirty="0" smtClean="0">
                <a:effectLst/>
                <a:latin typeface="Trebuchet MS" pitchFamily="34" charset="0"/>
              </a:rPr>
              <a:t>S.HS.3.1.2: The student understands cell functions involve specific chemical reactions</a:t>
            </a:r>
            <a:r>
              <a:rPr lang="en-US" sz="3200" kern="1200" dirty="0" smtClean="0">
                <a:effectLst/>
                <a:latin typeface="Trebuchet MS" pitchFamily="34" charset="0"/>
              </a:rPr>
              <a:t>.</a:t>
            </a:r>
            <a:endParaRPr lang="en-US" sz="3200" dirty="0">
              <a:latin typeface="Trebuchet MS" pitchFamily="34" charset="0"/>
            </a:endParaRPr>
          </a:p>
        </p:txBody>
      </p:sp>
    </p:spTree>
    <p:extLst>
      <p:ext uri="{BB962C8B-B14F-4D97-AF65-F5344CB8AC3E}">
        <p14:creationId xmlns:p14="http://schemas.microsoft.com/office/powerpoint/2010/main" val="29777003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4602163"/>
          </a:xfrm>
        </p:spPr>
        <p:txBody>
          <a:bodyPr/>
          <a:lstStyle/>
          <a:p>
            <a:pPr marL="0" lvl="0" indent="0">
              <a:buNone/>
            </a:pPr>
            <a:r>
              <a:rPr lang="en-US" sz="2400" kern="1200" dirty="0" smtClean="0">
                <a:solidFill>
                  <a:schemeClr val="tx1"/>
                </a:solidFill>
                <a:effectLst/>
                <a:latin typeface="Trebuchet MS" pitchFamily="34" charset="0"/>
                <a:ea typeface="+mj-ea"/>
                <a:cs typeface="+mj-cs"/>
              </a:rPr>
              <a:t>11. What is the advantage of genetic variation within a species of organism?</a:t>
            </a:r>
          </a:p>
          <a:p>
            <a:pPr marL="0" lvl="0" indent="0">
              <a:buNone/>
            </a:pPr>
            <a:r>
              <a:rPr lang="en-US" sz="2400" kern="1200" dirty="0" smtClean="0">
                <a:solidFill>
                  <a:schemeClr val="tx1"/>
                </a:solidFill>
                <a:effectLst/>
                <a:latin typeface="Trebuchet MS" pitchFamily="34" charset="0"/>
                <a:ea typeface="+mj-ea"/>
                <a:cs typeface="+mj-cs"/>
              </a:rPr>
              <a:t>A) No one person has an advantage over someone else.</a:t>
            </a:r>
          </a:p>
          <a:p>
            <a:pPr marL="0" lvl="0" indent="0">
              <a:buNone/>
            </a:pPr>
            <a:r>
              <a:rPr lang="en-US" sz="2400" kern="1200" dirty="0" smtClean="0">
                <a:solidFill>
                  <a:schemeClr val="tx1"/>
                </a:solidFill>
                <a:effectLst/>
                <a:latin typeface="Trebuchet MS" pitchFamily="34" charset="0"/>
                <a:ea typeface="+mj-ea"/>
                <a:cs typeface="+mj-cs"/>
              </a:rPr>
              <a:t>B) The environment can provide for everyone’s needs equally.</a:t>
            </a:r>
          </a:p>
          <a:p>
            <a:pPr marL="0" lvl="0" indent="0">
              <a:buNone/>
            </a:pPr>
            <a:r>
              <a:rPr lang="en-US" sz="2400" kern="1200" dirty="0" smtClean="0">
                <a:solidFill>
                  <a:schemeClr val="tx1"/>
                </a:solidFill>
                <a:effectLst/>
                <a:latin typeface="Trebuchet MS" pitchFamily="34" charset="0"/>
                <a:ea typeface="+mj-ea"/>
                <a:cs typeface="+mj-cs"/>
              </a:rPr>
              <a:t>C) Everyone in the species has an equal chance of getting</a:t>
            </a:r>
            <a:r>
              <a:rPr lang="en-US" sz="2400" kern="1200" baseline="0" dirty="0" smtClean="0">
                <a:solidFill>
                  <a:schemeClr val="tx1"/>
                </a:solidFill>
                <a:effectLst/>
                <a:latin typeface="Trebuchet MS" pitchFamily="34" charset="0"/>
                <a:ea typeface="+mj-ea"/>
                <a:cs typeface="+mj-cs"/>
              </a:rPr>
              <a:t> </a:t>
            </a:r>
            <a:r>
              <a:rPr lang="en-US" sz="2400" kern="1200" dirty="0" smtClean="0">
                <a:solidFill>
                  <a:schemeClr val="tx1"/>
                </a:solidFill>
                <a:effectLst/>
                <a:latin typeface="Trebuchet MS" pitchFamily="34" charset="0"/>
                <a:ea typeface="+mj-ea"/>
                <a:cs typeface="+mj-cs"/>
              </a:rPr>
              <a:t>food and shelter.</a:t>
            </a:r>
          </a:p>
          <a:p>
            <a:pPr marL="0" lvl="0" indent="0">
              <a:buNone/>
            </a:pPr>
            <a:r>
              <a:rPr lang="en-US" sz="2400" kern="1200" dirty="0" smtClean="0">
                <a:solidFill>
                  <a:schemeClr val="tx1"/>
                </a:solidFill>
                <a:effectLst/>
                <a:latin typeface="Trebuchet MS" pitchFamily="34" charset="0"/>
                <a:ea typeface="+mj-ea"/>
                <a:cs typeface="+mj-cs"/>
              </a:rPr>
              <a:t>D) A deadly disease will not kill off everyone; some will be genetically resistant.</a:t>
            </a:r>
            <a:endParaRPr lang="en-US" dirty="0"/>
          </a:p>
        </p:txBody>
      </p:sp>
      <p:pic>
        <p:nvPicPr>
          <p:cNvPr id="9218" name="Picture 2" descr="Figure 14-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4343252"/>
            <a:ext cx="5991226" cy="2487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3290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mph" presetSubtype="0" fill="hold" nodeType="clickEffect">
                                  <p:stCondLst>
                                    <p:cond delay="0"/>
                                  </p:stCondLst>
                                  <p:iterate type="lt">
                                    <p:tmPct val="10000"/>
                                  </p:iterate>
                                  <p:childTnLst>
                                    <p:animClr clrSpc="rgb" dir="cw">
                                      <p:cBhvr override="childStyle">
                                        <p:cTn id="6" dur="500" fill="hold"/>
                                        <p:tgtEl>
                                          <p:spTgt spid="3">
                                            <p:txEl>
                                              <p:pRg st="4" end="4"/>
                                            </p:txEl>
                                          </p:spTgt>
                                        </p:tgtEl>
                                        <p:attrNameLst>
                                          <p:attrName>style.color</p:attrName>
                                        </p:attrNameLst>
                                      </p:cBhvr>
                                      <p:to>
                                        <a:schemeClr val="accent2"/>
                                      </p:to>
                                    </p:animClr>
                                    <p:animClr clrSpc="rgb" dir="cw">
                                      <p:cBhvr>
                                        <p:cTn id="7" dur="500" fill="hold"/>
                                        <p:tgtEl>
                                          <p:spTgt spid="3">
                                            <p:txEl>
                                              <p:pRg st="4" end="4"/>
                                            </p:txEl>
                                          </p:spTgt>
                                        </p:tgtEl>
                                        <p:attrNameLst>
                                          <p:attrName>fillcolor</p:attrName>
                                        </p:attrNameLst>
                                      </p:cBhvr>
                                      <p:to>
                                        <a:schemeClr val="accent2"/>
                                      </p:to>
                                    </p:animClr>
                                    <p:set>
                                      <p:cBhvr>
                                        <p:cTn id="8" dur="500" fill="hold"/>
                                        <p:tgtEl>
                                          <p:spTgt spid="3">
                                            <p:txEl>
                                              <p:pRg st="4" end="4"/>
                                            </p:txEl>
                                          </p:spTgt>
                                        </p:tgtEl>
                                        <p:attrNameLst>
                                          <p:attrName>fill.type</p:attrName>
                                        </p:attrNameLst>
                                      </p:cBhvr>
                                      <p:to>
                                        <p:strVal val="solid"/>
                                      </p:to>
                                    </p:set>
                                    <p:anim to="1.5" calcmode="lin" valueType="num">
                                      <p:cBhvr override="childStyle">
                                        <p:cTn id="9" dur="500" fill="hold"/>
                                        <p:tgtEl>
                                          <p:spTgt spid="3">
                                            <p:txEl>
                                              <p:pRg st="4" end="4"/>
                                            </p:txEl>
                                          </p:spTgt>
                                        </p:tgtEl>
                                        <p:attrNameLst>
                                          <p:attrName>style.fontSize</p:attrName>
                                        </p:attrNameLst>
                                      </p:cBhvr>
                                    </p:anim>
                                  </p:childTnLst>
                                </p:cTn>
                              </p:par>
                              <p:par>
                                <p:cTn id="10" presetID="10" presetClass="entr" presetSubtype="0" fill="hold" nodeType="withEffect">
                                  <p:stCondLst>
                                    <p:cond delay="0"/>
                                  </p:stCondLst>
                                  <p:childTnLst>
                                    <p:set>
                                      <p:cBhvr>
                                        <p:cTn id="11" dur="1" fill="hold">
                                          <p:stCondLst>
                                            <p:cond delay="0"/>
                                          </p:stCondLst>
                                        </p:cTn>
                                        <p:tgtEl>
                                          <p:spTgt spid="9218"/>
                                        </p:tgtEl>
                                        <p:attrNameLst>
                                          <p:attrName>style.visibility</p:attrName>
                                        </p:attrNameLst>
                                      </p:cBhvr>
                                      <p:to>
                                        <p:strVal val="visible"/>
                                      </p:to>
                                    </p:set>
                                    <p:animEffect transition="in" filter="fade">
                                      <p:cBhvr>
                                        <p:cTn id="12"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lvl="0" algn="l"/>
            <a:r>
              <a:rPr lang="en-US" sz="3200" b="1" kern="1200" dirty="0" smtClean="0">
                <a:effectLst/>
                <a:latin typeface="Trebuchet MS" pitchFamily="34" charset="0"/>
              </a:rPr>
              <a:t>S.HS.3.4.1: The student understands atoms and molecules on the earth cycle among the living and nonliving components of the biosphere.</a:t>
            </a:r>
            <a:endParaRPr lang="en-US" sz="3200" dirty="0">
              <a:latin typeface="Trebuchet MS" pitchFamily="34" charset="0"/>
            </a:endParaRPr>
          </a:p>
        </p:txBody>
      </p:sp>
    </p:spTree>
    <p:extLst>
      <p:ext uri="{BB962C8B-B14F-4D97-AF65-F5344CB8AC3E}">
        <p14:creationId xmlns:p14="http://schemas.microsoft.com/office/powerpoint/2010/main" val="34645885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Figure 36-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6175" y="1420968"/>
            <a:ext cx="5457825" cy="543703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152400" y="122237"/>
            <a:ext cx="4114800" cy="4602163"/>
          </a:xfrm>
        </p:spPr>
        <p:txBody>
          <a:bodyPr/>
          <a:lstStyle/>
          <a:p>
            <a:pPr marL="0" lvl="0" indent="0">
              <a:buNone/>
            </a:pPr>
            <a:r>
              <a:rPr lang="en-US" sz="2400" kern="1200" dirty="0" smtClean="0">
                <a:solidFill>
                  <a:schemeClr val="tx1"/>
                </a:solidFill>
                <a:effectLst/>
                <a:latin typeface="Trebuchet MS" pitchFamily="34" charset="0"/>
                <a:ea typeface="+mj-ea"/>
                <a:cs typeface="+mj-cs"/>
              </a:rPr>
              <a:t>12. Carbon cycles through the biosphere in all of the following processes EXCEPT</a:t>
            </a:r>
          </a:p>
          <a:p>
            <a:pPr marL="0" lvl="0" indent="0">
              <a:buNone/>
            </a:pPr>
            <a:r>
              <a:rPr lang="en-US" sz="2400" kern="1200" dirty="0" smtClean="0">
                <a:solidFill>
                  <a:schemeClr val="tx1"/>
                </a:solidFill>
                <a:effectLst/>
                <a:latin typeface="Trebuchet MS" pitchFamily="34" charset="0"/>
                <a:ea typeface="+mj-ea"/>
                <a:cs typeface="+mj-cs"/>
              </a:rPr>
              <a:t>A) transpiration.</a:t>
            </a:r>
          </a:p>
          <a:p>
            <a:pPr marL="0" lvl="0" indent="0">
              <a:buNone/>
            </a:pPr>
            <a:r>
              <a:rPr lang="en-US" sz="2400" kern="1200" dirty="0" smtClean="0">
                <a:solidFill>
                  <a:schemeClr val="tx1"/>
                </a:solidFill>
                <a:effectLst/>
                <a:latin typeface="Trebuchet MS" pitchFamily="34" charset="0"/>
                <a:ea typeface="+mj-ea"/>
                <a:cs typeface="+mj-cs"/>
              </a:rPr>
              <a:t>B) photosynthesis.</a:t>
            </a:r>
          </a:p>
          <a:p>
            <a:pPr marL="0" lvl="0" indent="0">
              <a:buNone/>
            </a:pPr>
            <a:r>
              <a:rPr lang="en-US" sz="2400" kern="1200" dirty="0" smtClean="0">
                <a:solidFill>
                  <a:schemeClr val="tx1"/>
                </a:solidFill>
                <a:effectLst/>
                <a:latin typeface="Trebuchet MS" pitchFamily="34" charset="0"/>
                <a:ea typeface="+mj-ea"/>
                <a:cs typeface="+mj-cs"/>
              </a:rPr>
              <a:t>C) burning of fossil fuels.</a:t>
            </a:r>
          </a:p>
          <a:p>
            <a:pPr marL="0" lvl="0" indent="0">
              <a:buNone/>
            </a:pPr>
            <a:r>
              <a:rPr lang="en-US" sz="2400" kern="1200" dirty="0" smtClean="0">
                <a:solidFill>
                  <a:schemeClr val="tx1"/>
                </a:solidFill>
                <a:effectLst/>
                <a:latin typeface="Trebuchet MS" pitchFamily="34" charset="0"/>
                <a:ea typeface="+mj-ea"/>
                <a:cs typeface="+mj-cs"/>
              </a:rPr>
              <a:t>D) decomposition of plants and animals.</a:t>
            </a:r>
            <a:endParaRPr lang="en-US" dirty="0"/>
          </a:p>
        </p:txBody>
      </p:sp>
    </p:spTree>
    <p:extLst>
      <p:ext uri="{BB962C8B-B14F-4D97-AF65-F5344CB8AC3E}">
        <p14:creationId xmlns:p14="http://schemas.microsoft.com/office/powerpoint/2010/main" val="1063535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mph" presetSubtype="0" fill="hold" nodeType="clickEffect">
                                  <p:stCondLst>
                                    <p:cond delay="0"/>
                                  </p:stCondLst>
                                  <p:iterate type="lt">
                                    <p:tmPct val="10000"/>
                                  </p:iterate>
                                  <p:childTnLst>
                                    <p:animClr clrSpc="rgb" dir="cw">
                                      <p:cBhvr override="childStyle">
                                        <p:cTn id="6" dur="500" fill="hold"/>
                                        <p:tgtEl>
                                          <p:spTgt spid="3">
                                            <p:txEl>
                                              <p:pRg st="1" end="1"/>
                                            </p:txEl>
                                          </p:spTgt>
                                        </p:tgtEl>
                                        <p:attrNameLst>
                                          <p:attrName>style.color</p:attrName>
                                        </p:attrNameLst>
                                      </p:cBhvr>
                                      <p:to>
                                        <a:schemeClr val="accent2"/>
                                      </p:to>
                                    </p:animClr>
                                    <p:animClr clrSpc="rgb" dir="cw">
                                      <p:cBhvr>
                                        <p:cTn id="7" dur="500" fill="hold"/>
                                        <p:tgtEl>
                                          <p:spTgt spid="3">
                                            <p:txEl>
                                              <p:pRg st="1" end="1"/>
                                            </p:txEl>
                                          </p:spTgt>
                                        </p:tgtEl>
                                        <p:attrNameLst>
                                          <p:attrName>fillcolor</p:attrName>
                                        </p:attrNameLst>
                                      </p:cBhvr>
                                      <p:to>
                                        <a:schemeClr val="accent2"/>
                                      </p:to>
                                    </p:animClr>
                                    <p:set>
                                      <p:cBhvr>
                                        <p:cTn id="8" dur="500" fill="hold"/>
                                        <p:tgtEl>
                                          <p:spTgt spid="3">
                                            <p:txEl>
                                              <p:pRg st="1" end="1"/>
                                            </p:txEl>
                                          </p:spTgt>
                                        </p:tgtEl>
                                        <p:attrNameLst>
                                          <p:attrName>fill.type</p:attrName>
                                        </p:attrNameLst>
                                      </p:cBhvr>
                                      <p:to>
                                        <p:strVal val="solid"/>
                                      </p:to>
                                    </p:set>
                                    <p:anim to="1.5" calcmode="lin" valueType="num">
                                      <p:cBhvr override="childStyle">
                                        <p:cTn id="9" dur="500" fill="hold"/>
                                        <p:tgtEl>
                                          <p:spTgt spid="3">
                                            <p:txEl>
                                              <p:pRg st="1" end="1"/>
                                            </p:txEl>
                                          </p:spTgt>
                                        </p:tgtEl>
                                        <p:attrNameLst>
                                          <p:attrName>style.fontSize</p:attrName>
                                        </p:attrNameLst>
                                      </p:cBhvr>
                                    </p:anim>
                                  </p:childTnLst>
                                </p:cTn>
                              </p:par>
                              <p:par>
                                <p:cTn id="10" presetID="10" presetClass="entr" presetSubtype="0" fill="hold" nodeType="withEffect">
                                  <p:stCondLst>
                                    <p:cond delay="0"/>
                                  </p:stCondLst>
                                  <p:childTnLst>
                                    <p:set>
                                      <p:cBhvr>
                                        <p:cTn id="11" dur="1" fill="hold">
                                          <p:stCondLst>
                                            <p:cond delay="0"/>
                                          </p:stCondLst>
                                        </p:cTn>
                                        <p:tgtEl>
                                          <p:spTgt spid="11266"/>
                                        </p:tgtEl>
                                        <p:attrNameLst>
                                          <p:attrName>style.visibility</p:attrName>
                                        </p:attrNameLst>
                                      </p:cBhvr>
                                      <p:to>
                                        <p:strVal val="visible"/>
                                      </p:to>
                                    </p:set>
                                    <p:animEffect transition="in" filter="fade">
                                      <p:cBhvr>
                                        <p:cTn id="12"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Figure 4-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0975" y="304800"/>
            <a:ext cx="5000625" cy="62769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1000" y="1295400"/>
            <a:ext cx="3500951" cy="1815882"/>
          </a:xfrm>
          <a:prstGeom prst="rect">
            <a:avLst/>
          </a:prstGeom>
          <a:noFill/>
        </p:spPr>
        <p:txBody>
          <a:bodyPr wrap="square" rtlCol="0">
            <a:spAutoFit/>
          </a:bodyPr>
          <a:lstStyle/>
          <a:p>
            <a:r>
              <a:rPr lang="en-US" sz="2800" b="1" dirty="0" smtClean="0">
                <a:latin typeface="Trebuchet MS" pitchFamily="34" charset="0"/>
              </a:rPr>
              <a:t>Transpiration: </a:t>
            </a:r>
            <a:r>
              <a:rPr lang="en-US" sz="2800" dirty="0">
                <a:latin typeface="Trebuchet MS" pitchFamily="34" charset="0"/>
              </a:rPr>
              <a:t>evaporation of water from a plant's leaves</a:t>
            </a:r>
          </a:p>
        </p:txBody>
      </p:sp>
    </p:spTree>
    <p:extLst>
      <p:ext uri="{BB962C8B-B14F-4D97-AF65-F5344CB8AC3E}">
        <p14:creationId xmlns:p14="http://schemas.microsoft.com/office/powerpoint/2010/main" val="1497334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Figure 36-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9466" y="1143000"/>
            <a:ext cx="4714533" cy="4572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lvl="0"/>
            <a:r>
              <a:rPr lang="en-US" sz="2400" kern="1200" dirty="0" smtClean="0">
                <a:solidFill>
                  <a:schemeClr val="tx1"/>
                </a:solidFill>
                <a:effectLst/>
                <a:latin typeface="Trebuchet MS" pitchFamily="34" charset="0"/>
                <a:ea typeface="+mj-ea"/>
                <a:cs typeface="+mj-cs"/>
              </a:rPr>
              <a:t> </a:t>
            </a:r>
            <a:endParaRPr lang="en-US" sz="2400" dirty="0">
              <a:latin typeface="Trebuchet MS" pitchFamily="34" charset="0"/>
            </a:endParaRPr>
          </a:p>
        </p:txBody>
      </p:sp>
      <p:sp>
        <p:nvSpPr>
          <p:cNvPr id="3" name="Content Placeholder 2"/>
          <p:cNvSpPr>
            <a:spLocks noGrp="1"/>
          </p:cNvSpPr>
          <p:nvPr>
            <p:ph idx="1"/>
          </p:nvPr>
        </p:nvSpPr>
        <p:spPr>
          <a:xfrm>
            <a:off x="152400" y="198437"/>
            <a:ext cx="4419600" cy="5973763"/>
          </a:xfrm>
        </p:spPr>
        <p:txBody>
          <a:bodyPr>
            <a:normAutofit/>
          </a:bodyPr>
          <a:lstStyle/>
          <a:p>
            <a:pPr marL="0" lvl="0" indent="0">
              <a:buNone/>
            </a:pPr>
            <a:r>
              <a:rPr lang="en-US" sz="2400" kern="1200" dirty="0" smtClean="0">
                <a:solidFill>
                  <a:schemeClr val="tx1"/>
                </a:solidFill>
                <a:effectLst/>
                <a:latin typeface="Trebuchet MS" pitchFamily="34" charset="0"/>
                <a:ea typeface="+mj-ea"/>
                <a:cs typeface="+mj-cs"/>
              </a:rPr>
              <a:t>13. Matter can be recycled through the biosphere because</a:t>
            </a:r>
          </a:p>
          <a:p>
            <a:pPr marL="0" lvl="0" indent="0">
              <a:buNone/>
            </a:pPr>
            <a:r>
              <a:rPr lang="en-US" sz="2400" kern="1200" dirty="0" smtClean="0">
                <a:solidFill>
                  <a:schemeClr val="tx1"/>
                </a:solidFill>
                <a:effectLst/>
                <a:latin typeface="Trebuchet MS" pitchFamily="34" charset="0"/>
                <a:ea typeface="+mj-ea"/>
                <a:cs typeface="+mj-cs"/>
              </a:rPr>
              <a:t>A) chemicals can be used again and again.</a:t>
            </a:r>
          </a:p>
          <a:p>
            <a:pPr marL="0" lvl="0" indent="0">
              <a:buNone/>
            </a:pPr>
            <a:r>
              <a:rPr lang="en-US" sz="2400" kern="1200" dirty="0" smtClean="0">
                <a:solidFill>
                  <a:schemeClr val="tx1"/>
                </a:solidFill>
                <a:effectLst/>
                <a:latin typeface="Trebuchet MS" pitchFamily="34" charset="0"/>
                <a:ea typeface="+mj-ea"/>
                <a:cs typeface="+mj-cs"/>
              </a:rPr>
              <a:t>B) matter is passed out of the body as waste.</a:t>
            </a:r>
          </a:p>
          <a:p>
            <a:pPr marL="0" lvl="0" indent="0">
              <a:buNone/>
            </a:pPr>
            <a:r>
              <a:rPr lang="en-US" sz="2400" kern="1200" dirty="0" smtClean="0">
                <a:solidFill>
                  <a:schemeClr val="tx1"/>
                </a:solidFill>
                <a:effectLst/>
                <a:latin typeface="Trebuchet MS" pitchFamily="34" charset="0"/>
                <a:ea typeface="+mj-ea"/>
                <a:cs typeface="+mj-cs"/>
              </a:rPr>
              <a:t>C) matter moves in one direction through ecosystems.</a:t>
            </a:r>
          </a:p>
          <a:p>
            <a:pPr marL="0" lvl="0" indent="0">
              <a:buNone/>
            </a:pPr>
            <a:r>
              <a:rPr lang="en-US" sz="2400" kern="1200" dirty="0" smtClean="0">
                <a:solidFill>
                  <a:schemeClr val="tx1"/>
                </a:solidFill>
                <a:effectLst/>
                <a:latin typeface="Trebuchet MS" pitchFamily="34" charset="0"/>
                <a:ea typeface="+mj-ea"/>
                <a:cs typeface="+mj-cs"/>
              </a:rPr>
              <a:t>D) biological systems use only carbon, oxygen, hydrogen and nitrogen.</a:t>
            </a:r>
            <a:r>
              <a:rPr lang="en-US" sz="2400" b="1" kern="1200" dirty="0" smtClean="0">
                <a:solidFill>
                  <a:schemeClr val="tx1"/>
                </a:solidFill>
                <a:effectLst/>
                <a:latin typeface="Trebuchet MS" pitchFamily="34" charset="0"/>
                <a:ea typeface="+mj-ea"/>
                <a:cs typeface="+mj-cs"/>
              </a:rPr>
              <a:t> </a:t>
            </a:r>
            <a:endParaRPr lang="en-US" sz="2400" kern="1200" dirty="0" smtClean="0">
              <a:solidFill>
                <a:schemeClr val="tx1"/>
              </a:solidFill>
              <a:effectLst/>
              <a:latin typeface="Trebuchet MS" pitchFamily="34" charset="0"/>
              <a:ea typeface="+mj-ea"/>
              <a:cs typeface="+mj-cs"/>
            </a:endParaRPr>
          </a:p>
        </p:txBody>
      </p:sp>
    </p:spTree>
    <p:extLst>
      <p:ext uri="{BB962C8B-B14F-4D97-AF65-F5344CB8AC3E}">
        <p14:creationId xmlns:p14="http://schemas.microsoft.com/office/powerpoint/2010/main" val="3729405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mph" presetSubtype="0" fill="hold" nodeType="clickEffect">
                                  <p:stCondLst>
                                    <p:cond delay="0"/>
                                  </p:stCondLst>
                                  <p:iterate type="lt">
                                    <p:tmPct val="10000"/>
                                  </p:iterate>
                                  <p:childTnLst>
                                    <p:animClr clrSpc="rgb" dir="cw">
                                      <p:cBhvr override="childStyle">
                                        <p:cTn id="6" dur="500" fill="hold"/>
                                        <p:tgtEl>
                                          <p:spTgt spid="3">
                                            <p:txEl>
                                              <p:pRg st="1" end="1"/>
                                            </p:txEl>
                                          </p:spTgt>
                                        </p:tgtEl>
                                        <p:attrNameLst>
                                          <p:attrName>style.color</p:attrName>
                                        </p:attrNameLst>
                                      </p:cBhvr>
                                      <p:to>
                                        <a:schemeClr val="accent2"/>
                                      </p:to>
                                    </p:animClr>
                                    <p:animClr clrSpc="rgb" dir="cw">
                                      <p:cBhvr>
                                        <p:cTn id="7" dur="500" fill="hold"/>
                                        <p:tgtEl>
                                          <p:spTgt spid="3">
                                            <p:txEl>
                                              <p:pRg st="1" end="1"/>
                                            </p:txEl>
                                          </p:spTgt>
                                        </p:tgtEl>
                                        <p:attrNameLst>
                                          <p:attrName>fillcolor</p:attrName>
                                        </p:attrNameLst>
                                      </p:cBhvr>
                                      <p:to>
                                        <a:schemeClr val="accent2"/>
                                      </p:to>
                                    </p:animClr>
                                    <p:set>
                                      <p:cBhvr>
                                        <p:cTn id="8" dur="500" fill="hold"/>
                                        <p:tgtEl>
                                          <p:spTgt spid="3">
                                            <p:txEl>
                                              <p:pRg st="1" end="1"/>
                                            </p:txEl>
                                          </p:spTgt>
                                        </p:tgtEl>
                                        <p:attrNameLst>
                                          <p:attrName>fill.type</p:attrName>
                                        </p:attrNameLst>
                                      </p:cBhvr>
                                      <p:to>
                                        <p:strVal val="solid"/>
                                      </p:to>
                                    </p:set>
                                    <p:anim to="1.5" calcmode="lin" valueType="num">
                                      <p:cBhvr override="childStyle">
                                        <p:cTn id="9" dur="500" fill="hold"/>
                                        <p:tgtEl>
                                          <p:spTgt spid="3">
                                            <p:txEl>
                                              <p:pRg st="1" end="1"/>
                                            </p:txEl>
                                          </p:spTgt>
                                        </p:tgtEl>
                                        <p:attrNameLst>
                                          <p:attrName>style.fontSize</p:attrName>
                                        </p:attrNameLst>
                                      </p:cBhvr>
                                    </p:anim>
                                  </p:childTnLst>
                                </p:cTn>
                              </p:par>
                              <p:par>
                                <p:cTn id="10" presetID="10" presetClass="entr" presetSubtype="0" fill="hold" nodeType="withEffect">
                                  <p:stCondLst>
                                    <p:cond delay="0"/>
                                  </p:stCondLst>
                                  <p:childTnLst>
                                    <p:set>
                                      <p:cBhvr>
                                        <p:cTn id="11" dur="1" fill="hold">
                                          <p:stCondLst>
                                            <p:cond delay="0"/>
                                          </p:stCondLst>
                                        </p:cTn>
                                        <p:tgtEl>
                                          <p:spTgt spid="12290"/>
                                        </p:tgtEl>
                                        <p:attrNameLst>
                                          <p:attrName>style.visibility</p:attrName>
                                        </p:attrNameLst>
                                      </p:cBhvr>
                                      <p:to>
                                        <p:strVal val="visible"/>
                                      </p:to>
                                    </p:set>
                                    <p:animEffect transition="in" filter="fade">
                                      <p:cBhvr>
                                        <p:cTn id="12"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lvl="0" algn="l"/>
            <a:r>
              <a:rPr lang="en-US" sz="3200" b="1" kern="1200" dirty="0" smtClean="0">
                <a:effectLst/>
                <a:latin typeface="Trebuchet MS" pitchFamily="34" charset="0"/>
              </a:rPr>
              <a:t>S.HS.3.4.3</a:t>
            </a:r>
            <a:r>
              <a:rPr lang="en-US" sz="3200" kern="1200" dirty="0" smtClean="0">
                <a:effectLst/>
                <a:latin typeface="Trebuchet MS" pitchFamily="34" charset="0"/>
              </a:rPr>
              <a:t>: </a:t>
            </a:r>
            <a:r>
              <a:rPr lang="en-US" sz="3200" b="1" kern="1200" dirty="0" smtClean="0">
                <a:effectLst/>
                <a:latin typeface="Trebuchet MS" pitchFamily="34" charset="0"/>
              </a:rPr>
              <a:t>The student understands the distribution and abundance of organisms and populations in ecosystems are limited by the carrying capacity.</a:t>
            </a:r>
            <a:endParaRPr lang="en-US" sz="3200" dirty="0">
              <a:latin typeface="Trebuchet MS" pitchFamily="34" charset="0"/>
            </a:endParaRPr>
          </a:p>
        </p:txBody>
      </p:sp>
    </p:spTree>
    <p:extLst>
      <p:ext uri="{BB962C8B-B14F-4D97-AF65-F5344CB8AC3E}">
        <p14:creationId xmlns:p14="http://schemas.microsoft.com/office/powerpoint/2010/main" val="24182884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5334000" cy="4602163"/>
          </a:xfrm>
        </p:spPr>
        <p:txBody>
          <a:bodyPr/>
          <a:lstStyle/>
          <a:p>
            <a:pPr marL="0" lvl="0" indent="0">
              <a:buNone/>
            </a:pPr>
            <a:r>
              <a:rPr lang="en-US" sz="2400" kern="1200" dirty="0" smtClean="0">
                <a:solidFill>
                  <a:schemeClr val="tx1"/>
                </a:solidFill>
                <a:effectLst/>
                <a:latin typeface="Trebuchet MS" pitchFamily="34" charset="0"/>
                <a:ea typeface="+mj-ea"/>
                <a:cs typeface="+mj-cs"/>
              </a:rPr>
              <a:t>14. As resources in a population become less available, population growth</a:t>
            </a:r>
          </a:p>
          <a:p>
            <a:pPr marL="0" lvl="0" indent="0">
              <a:buNone/>
            </a:pPr>
            <a:r>
              <a:rPr lang="en-US" sz="2400" kern="1200" dirty="0" smtClean="0">
                <a:solidFill>
                  <a:schemeClr val="tx1"/>
                </a:solidFill>
                <a:effectLst/>
                <a:latin typeface="Trebuchet MS" pitchFamily="34" charset="0"/>
                <a:ea typeface="+mj-ea"/>
                <a:cs typeface="+mj-cs"/>
              </a:rPr>
              <a:t>A) declines rapidly.</a:t>
            </a:r>
          </a:p>
          <a:p>
            <a:pPr marL="0" lvl="0" indent="0">
              <a:buNone/>
            </a:pPr>
            <a:r>
              <a:rPr lang="en-US" sz="2400" kern="1200" dirty="0" smtClean="0">
                <a:solidFill>
                  <a:schemeClr val="tx1"/>
                </a:solidFill>
                <a:effectLst/>
                <a:latin typeface="Trebuchet MS" pitchFamily="34" charset="0"/>
                <a:ea typeface="+mj-ea"/>
                <a:cs typeface="+mj-cs"/>
              </a:rPr>
              <a:t>B) increases rapidly.</a:t>
            </a:r>
          </a:p>
          <a:p>
            <a:pPr marL="0" lvl="0" indent="0">
              <a:buNone/>
            </a:pPr>
            <a:r>
              <a:rPr lang="en-US" sz="2400" kern="1200" dirty="0" smtClean="0">
                <a:solidFill>
                  <a:schemeClr val="tx1"/>
                </a:solidFill>
                <a:effectLst/>
                <a:latin typeface="Trebuchet MS" pitchFamily="34" charset="0"/>
                <a:ea typeface="+mj-ea"/>
                <a:cs typeface="+mj-cs"/>
              </a:rPr>
              <a:t>C) reaches carrying capacity.</a:t>
            </a:r>
          </a:p>
          <a:p>
            <a:pPr marL="0" lvl="0" indent="0">
              <a:buNone/>
            </a:pPr>
            <a:r>
              <a:rPr lang="en-US" sz="2400" kern="1200" dirty="0" smtClean="0">
                <a:solidFill>
                  <a:schemeClr val="tx1"/>
                </a:solidFill>
                <a:effectLst/>
                <a:latin typeface="Trebuchet MS" pitchFamily="34" charset="0"/>
                <a:ea typeface="+mj-ea"/>
                <a:cs typeface="+mj-cs"/>
              </a:rPr>
              <a:t>D) enters a phase of exponential growth.</a:t>
            </a:r>
            <a:endParaRPr lang="en-US" dirty="0"/>
          </a:p>
        </p:txBody>
      </p:sp>
      <p:pic>
        <p:nvPicPr>
          <p:cNvPr id="13314" name="Picture 2" descr="Figure 35-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1" y="1917489"/>
            <a:ext cx="4114800" cy="4940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8715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mph" presetSubtype="0" fill="hold" nodeType="clickEffect">
                                  <p:stCondLst>
                                    <p:cond delay="0"/>
                                  </p:stCondLst>
                                  <p:iterate type="lt">
                                    <p:tmPct val="10000"/>
                                  </p:iterate>
                                  <p:childTnLst>
                                    <p:animClr clrSpc="rgb" dir="cw">
                                      <p:cBhvr override="childStyle">
                                        <p:cTn id="6" dur="500" fill="hold"/>
                                        <p:tgtEl>
                                          <p:spTgt spid="3">
                                            <p:txEl>
                                              <p:pRg st="3" end="3"/>
                                            </p:txEl>
                                          </p:spTgt>
                                        </p:tgtEl>
                                        <p:attrNameLst>
                                          <p:attrName>style.color</p:attrName>
                                        </p:attrNameLst>
                                      </p:cBhvr>
                                      <p:to>
                                        <a:schemeClr val="accent2"/>
                                      </p:to>
                                    </p:animClr>
                                    <p:animClr clrSpc="rgb" dir="cw">
                                      <p:cBhvr>
                                        <p:cTn id="7" dur="500" fill="hold"/>
                                        <p:tgtEl>
                                          <p:spTgt spid="3">
                                            <p:txEl>
                                              <p:pRg st="3" end="3"/>
                                            </p:txEl>
                                          </p:spTgt>
                                        </p:tgtEl>
                                        <p:attrNameLst>
                                          <p:attrName>fillcolor</p:attrName>
                                        </p:attrNameLst>
                                      </p:cBhvr>
                                      <p:to>
                                        <a:schemeClr val="accent2"/>
                                      </p:to>
                                    </p:animClr>
                                    <p:set>
                                      <p:cBhvr>
                                        <p:cTn id="8" dur="500" fill="hold"/>
                                        <p:tgtEl>
                                          <p:spTgt spid="3">
                                            <p:txEl>
                                              <p:pRg st="3" end="3"/>
                                            </p:txEl>
                                          </p:spTgt>
                                        </p:tgtEl>
                                        <p:attrNameLst>
                                          <p:attrName>fill.type</p:attrName>
                                        </p:attrNameLst>
                                      </p:cBhvr>
                                      <p:to>
                                        <p:strVal val="solid"/>
                                      </p:to>
                                    </p:set>
                                    <p:anim to="1.5" calcmode="lin" valueType="num">
                                      <p:cBhvr override="childStyle">
                                        <p:cTn id="9" dur="500" fill="hold"/>
                                        <p:tgtEl>
                                          <p:spTgt spid="3">
                                            <p:txEl>
                                              <p:pRg st="3" end="3"/>
                                            </p:txEl>
                                          </p:spTgt>
                                        </p:tgtEl>
                                        <p:attrNameLst>
                                          <p:attrName>style.fontSize</p:attrName>
                                        </p:attrNameLst>
                                      </p:cBhvr>
                                    </p:anim>
                                  </p:childTnLst>
                                </p:cTn>
                              </p:par>
                              <p:par>
                                <p:cTn id="10" presetID="10" presetClass="entr" presetSubtype="0" fill="hold" nodeType="withEffect">
                                  <p:stCondLst>
                                    <p:cond delay="0"/>
                                  </p:stCondLst>
                                  <p:childTnLst>
                                    <p:set>
                                      <p:cBhvr>
                                        <p:cTn id="11" dur="1" fill="hold">
                                          <p:stCondLst>
                                            <p:cond delay="0"/>
                                          </p:stCondLst>
                                        </p:cTn>
                                        <p:tgtEl>
                                          <p:spTgt spid="13314"/>
                                        </p:tgtEl>
                                        <p:attrNameLst>
                                          <p:attrName>style.visibility</p:attrName>
                                        </p:attrNameLst>
                                      </p:cBhvr>
                                      <p:to>
                                        <p:strVal val="visible"/>
                                      </p:to>
                                    </p:set>
                                    <p:animEffect transition="in" filter="fade">
                                      <p:cBhvr>
                                        <p:cTn id="12"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2400" b="1" kern="1200" dirty="0" smtClean="0">
                <a:solidFill>
                  <a:schemeClr val="tx1"/>
                </a:solidFill>
                <a:effectLst/>
                <a:latin typeface="Trebuchet MS" pitchFamily="34" charset="0"/>
                <a:ea typeface="+mj-ea"/>
                <a:cs typeface="+mj-cs"/>
              </a:rPr>
              <a:t> </a:t>
            </a:r>
            <a:endParaRPr lang="en-US" sz="2400" dirty="0">
              <a:latin typeface="Trebuchet MS" pitchFamily="34" charset="0"/>
            </a:endParaRPr>
          </a:p>
        </p:txBody>
      </p:sp>
      <p:sp>
        <p:nvSpPr>
          <p:cNvPr id="3" name="Content Placeholder 2"/>
          <p:cNvSpPr>
            <a:spLocks noGrp="1"/>
          </p:cNvSpPr>
          <p:nvPr>
            <p:ph idx="1"/>
          </p:nvPr>
        </p:nvSpPr>
        <p:spPr>
          <a:xfrm>
            <a:off x="228600" y="228600"/>
            <a:ext cx="8229600" cy="4602163"/>
          </a:xfrm>
        </p:spPr>
        <p:txBody>
          <a:bodyPr>
            <a:normAutofit/>
          </a:bodyPr>
          <a:lstStyle/>
          <a:p>
            <a:pPr marL="0" lvl="0" indent="0">
              <a:buNone/>
            </a:pPr>
            <a:r>
              <a:rPr lang="en-US" sz="2400" kern="1200" dirty="0" smtClean="0">
                <a:solidFill>
                  <a:schemeClr val="tx1"/>
                </a:solidFill>
                <a:effectLst/>
                <a:latin typeface="Trebuchet MS" pitchFamily="34" charset="0"/>
                <a:ea typeface="+mj-ea"/>
                <a:cs typeface="+mj-cs"/>
              </a:rPr>
              <a:t>15. What is the approximate </a:t>
            </a:r>
            <a:r>
              <a:rPr lang="en-US" sz="2400" b="1" kern="1200" dirty="0" smtClean="0">
                <a:solidFill>
                  <a:schemeClr val="tx1"/>
                </a:solidFill>
                <a:effectLst/>
                <a:latin typeface="Trebuchet MS" pitchFamily="34" charset="0"/>
                <a:ea typeface="+mj-ea"/>
                <a:cs typeface="+mj-cs"/>
              </a:rPr>
              <a:t>carrying capacity</a:t>
            </a:r>
            <a:r>
              <a:rPr lang="en-US" sz="2400" kern="1200" dirty="0" smtClean="0">
                <a:solidFill>
                  <a:schemeClr val="tx1"/>
                </a:solidFill>
                <a:effectLst/>
                <a:latin typeface="Trebuchet MS" pitchFamily="34" charset="0"/>
                <a:ea typeface="+mj-ea"/>
                <a:cs typeface="+mj-cs"/>
              </a:rPr>
              <a:t> of the bear population shown here?</a:t>
            </a:r>
          </a:p>
          <a:p>
            <a:pPr marL="0" lvl="0" indent="0">
              <a:buNone/>
            </a:pPr>
            <a:r>
              <a:rPr lang="en-US" sz="2400" kern="1200" dirty="0" smtClean="0">
                <a:solidFill>
                  <a:schemeClr val="tx1"/>
                </a:solidFill>
                <a:effectLst/>
                <a:latin typeface="Trebuchet MS" pitchFamily="34" charset="0"/>
                <a:ea typeface="+mj-ea"/>
                <a:cs typeface="+mj-cs"/>
              </a:rPr>
              <a:t>A) about 70 bears	</a:t>
            </a:r>
          </a:p>
          <a:p>
            <a:pPr marL="0" lvl="0" indent="0">
              <a:buNone/>
            </a:pPr>
            <a:r>
              <a:rPr lang="en-US" sz="2400" kern="1200" dirty="0" smtClean="0">
                <a:solidFill>
                  <a:schemeClr val="tx1"/>
                </a:solidFill>
                <a:effectLst/>
                <a:latin typeface="Trebuchet MS" pitchFamily="34" charset="0"/>
                <a:ea typeface="+mj-ea"/>
                <a:cs typeface="+mj-cs"/>
              </a:rPr>
              <a:t>B) about 160 bears</a:t>
            </a:r>
          </a:p>
          <a:p>
            <a:pPr marL="0" lvl="0" indent="0">
              <a:buNone/>
            </a:pPr>
            <a:r>
              <a:rPr lang="en-US" sz="2400" kern="1200" dirty="0" smtClean="0">
                <a:solidFill>
                  <a:schemeClr val="tx1"/>
                </a:solidFill>
                <a:effectLst/>
                <a:latin typeface="Trebuchet MS" pitchFamily="34" charset="0"/>
                <a:ea typeface="+mj-ea"/>
                <a:cs typeface="+mj-cs"/>
              </a:rPr>
              <a:t>C) about 210 bears</a:t>
            </a:r>
          </a:p>
          <a:p>
            <a:pPr marL="0" lvl="0" indent="0">
              <a:buNone/>
            </a:pPr>
            <a:r>
              <a:rPr lang="en-US" sz="2400" kern="1200" dirty="0" smtClean="0">
                <a:solidFill>
                  <a:schemeClr val="tx1"/>
                </a:solidFill>
                <a:effectLst/>
                <a:latin typeface="Trebuchet MS" pitchFamily="34" charset="0"/>
                <a:ea typeface="+mj-ea"/>
                <a:cs typeface="+mj-cs"/>
              </a:rPr>
              <a:t>D) about 260 bears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2043031"/>
            <a:ext cx="4724400" cy="4738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3925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mph" presetSubtype="0" fill="hold" nodeType="clickEffect">
                                  <p:stCondLst>
                                    <p:cond delay="0"/>
                                  </p:stCondLst>
                                  <p:iterate type="lt">
                                    <p:tmPct val="10000"/>
                                  </p:iterate>
                                  <p:childTnLst>
                                    <p:animClr clrSpc="rgb" dir="cw">
                                      <p:cBhvr override="childStyle">
                                        <p:cTn id="6" dur="500" fill="hold"/>
                                        <p:tgtEl>
                                          <p:spTgt spid="3">
                                            <p:txEl>
                                              <p:pRg st="4" end="4"/>
                                            </p:txEl>
                                          </p:spTgt>
                                        </p:tgtEl>
                                        <p:attrNameLst>
                                          <p:attrName>style.color</p:attrName>
                                        </p:attrNameLst>
                                      </p:cBhvr>
                                      <p:to>
                                        <a:schemeClr val="accent2"/>
                                      </p:to>
                                    </p:animClr>
                                    <p:animClr clrSpc="rgb" dir="cw">
                                      <p:cBhvr>
                                        <p:cTn id="7" dur="500" fill="hold"/>
                                        <p:tgtEl>
                                          <p:spTgt spid="3">
                                            <p:txEl>
                                              <p:pRg st="4" end="4"/>
                                            </p:txEl>
                                          </p:spTgt>
                                        </p:tgtEl>
                                        <p:attrNameLst>
                                          <p:attrName>fillcolor</p:attrName>
                                        </p:attrNameLst>
                                      </p:cBhvr>
                                      <p:to>
                                        <a:schemeClr val="accent2"/>
                                      </p:to>
                                    </p:animClr>
                                    <p:set>
                                      <p:cBhvr>
                                        <p:cTn id="8" dur="500" fill="hold"/>
                                        <p:tgtEl>
                                          <p:spTgt spid="3">
                                            <p:txEl>
                                              <p:pRg st="4" end="4"/>
                                            </p:txEl>
                                          </p:spTgt>
                                        </p:tgtEl>
                                        <p:attrNameLst>
                                          <p:attrName>fill.type</p:attrName>
                                        </p:attrNameLst>
                                      </p:cBhvr>
                                      <p:to>
                                        <p:strVal val="solid"/>
                                      </p:to>
                                    </p:set>
                                    <p:anim to="1.5" calcmode="lin" valueType="num">
                                      <p:cBhvr override="childStyle">
                                        <p:cTn id="9" dur="500" fill="hold"/>
                                        <p:tgtEl>
                                          <p:spTgt spid="3">
                                            <p:txEl>
                                              <p:pRg st="4" end="4"/>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lvl="0" algn="l"/>
            <a:r>
              <a:rPr lang="en-US" sz="3200" b="1" kern="1200" dirty="0" smtClean="0">
                <a:effectLst/>
                <a:latin typeface="Trebuchet MS" pitchFamily="34" charset="0"/>
              </a:rPr>
              <a:t>S.HS.3.5.2</a:t>
            </a:r>
            <a:r>
              <a:rPr lang="en-US" sz="3200" kern="1200" dirty="0" smtClean="0">
                <a:effectLst/>
                <a:latin typeface="Trebuchet MS" pitchFamily="34" charset="0"/>
              </a:rPr>
              <a:t>: </a:t>
            </a:r>
            <a:r>
              <a:rPr lang="en-US" sz="3200" b="1" kern="1200" dirty="0" smtClean="0">
                <a:effectLst/>
                <a:latin typeface="Trebuchet MS" pitchFamily="34" charset="0"/>
              </a:rPr>
              <a:t>The student understands the sun is the primary source of energy for life through the process of photosynthesis.</a:t>
            </a:r>
            <a:endParaRPr lang="en-US" sz="3200" dirty="0">
              <a:latin typeface="Trebuchet MS" pitchFamily="34" charset="0"/>
            </a:endParaRPr>
          </a:p>
        </p:txBody>
      </p:sp>
    </p:spTree>
    <p:extLst>
      <p:ext uri="{BB962C8B-B14F-4D97-AF65-F5344CB8AC3E}">
        <p14:creationId xmlns:p14="http://schemas.microsoft.com/office/powerpoint/2010/main" val="27080590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buNone/>
            </a:pPr>
            <a:r>
              <a:rPr lang="en-US" sz="2400" kern="1200" dirty="0" smtClean="0">
                <a:solidFill>
                  <a:schemeClr val="tx1"/>
                </a:solidFill>
                <a:effectLst/>
                <a:latin typeface="Trebuchet MS" pitchFamily="34" charset="0"/>
                <a:ea typeface="+mj-ea"/>
                <a:cs typeface="+mj-cs"/>
              </a:rPr>
              <a:t>16. Plants help sustain animal life </a:t>
            </a:r>
            <a:r>
              <a:rPr lang="en-US" sz="2400" b="1" u="sng" kern="1200" dirty="0" smtClean="0">
                <a:solidFill>
                  <a:schemeClr val="tx1"/>
                </a:solidFill>
                <a:effectLst/>
                <a:latin typeface="Trebuchet MS" pitchFamily="34" charset="0"/>
                <a:ea typeface="+mj-ea"/>
                <a:cs typeface="+mj-cs"/>
              </a:rPr>
              <a:t>in all but which one</a:t>
            </a:r>
            <a:r>
              <a:rPr lang="en-US" sz="2400" kern="1200" dirty="0" smtClean="0">
                <a:solidFill>
                  <a:schemeClr val="tx1"/>
                </a:solidFill>
                <a:effectLst/>
                <a:latin typeface="Trebuchet MS" pitchFamily="34" charset="0"/>
                <a:ea typeface="+mj-ea"/>
                <a:cs typeface="+mj-cs"/>
              </a:rPr>
              <a:t> of the following ways?</a:t>
            </a:r>
          </a:p>
          <a:p>
            <a:pPr marL="0" lvl="0" indent="0">
              <a:buNone/>
            </a:pPr>
            <a:r>
              <a:rPr lang="en-US" sz="2400" kern="1200" dirty="0" smtClean="0">
                <a:solidFill>
                  <a:schemeClr val="tx1"/>
                </a:solidFill>
                <a:effectLst/>
                <a:latin typeface="Trebuchet MS" pitchFamily="34" charset="0"/>
                <a:ea typeface="+mj-ea"/>
                <a:cs typeface="+mj-cs"/>
              </a:rPr>
              <a:t>A) Plants release oxygen.</a:t>
            </a:r>
          </a:p>
          <a:p>
            <a:pPr marL="0" lvl="0" indent="0">
              <a:buNone/>
            </a:pPr>
            <a:r>
              <a:rPr lang="en-US" sz="2400" kern="1200" dirty="0" smtClean="0">
                <a:solidFill>
                  <a:schemeClr val="tx1"/>
                </a:solidFill>
                <a:effectLst/>
                <a:latin typeface="Trebuchet MS" pitchFamily="34" charset="0"/>
                <a:ea typeface="+mj-ea"/>
                <a:cs typeface="+mj-cs"/>
              </a:rPr>
              <a:t>B) Plants produce hydrogen.</a:t>
            </a:r>
          </a:p>
          <a:p>
            <a:pPr marL="0" lvl="0" indent="0">
              <a:buNone/>
            </a:pPr>
            <a:r>
              <a:rPr lang="en-US" sz="2400" kern="1200" dirty="0" smtClean="0">
                <a:solidFill>
                  <a:schemeClr val="tx1"/>
                </a:solidFill>
                <a:effectLst/>
                <a:latin typeface="Trebuchet MS" pitchFamily="34" charset="0"/>
                <a:ea typeface="+mj-ea"/>
                <a:cs typeface="+mj-cs"/>
              </a:rPr>
              <a:t>C) Plants provide food for animals.</a:t>
            </a:r>
          </a:p>
          <a:p>
            <a:pPr marL="0" lvl="0" indent="0">
              <a:buNone/>
            </a:pPr>
            <a:r>
              <a:rPr lang="en-US" sz="2400" kern="1200" dirty="0" smtClean="0">
                <a:solidFill>
                  <a:schemeClr val="tx1"/>
                </a:solidFill>
                <a:effectLst/>
                <a:latin typeface="Trebuchet MS" pitchFamily="34" charset="0"/>
                <a:ea typeface="+mj-ea"/>
                <a:cs typeface="+mj-cs"/>
              </a:rPr>
              <a:t>D) Plants reduce the amount of atmospheric carbon dioxide.</a:t>
            </a:r>
            <a:endParaRPr lang="en-US" dirty="0"/>
          </a:p>
        </p:txBody>
      </p:sp>
    </p:spTree>
    <p:extLst>
      <p:ext uri="{BB962C8B-B14F-4D97-AF65-F5344CB8AC3E}">
        <p14:creationId xmlns:p14="http://schemas.microsoft.com/office/powerpoint/2010/main" val="266926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mph" presetSubtype="0" fill="hold" nodeType="clickEffect">
                                  <p:stCondLst>
                                    <p:cond delay="0"/>
                                  </p:stCondLst>
                                  <p:iterate type="lt">
                                    <p:tmPct val="10000"/>
                                  </p:iterate>
                                  <p:childTnLst>
                                    <p:animClr clrSpc="rgb" dir="cw">
                                      <p:cBhvr override="childStyle">
                                        <p:cTn id="6" dur="500" fill="hold"/>
                                        <p:tgtEl>
                                          <p:spTgt spid="3">
                                            <p:txEl>
                                              <p:pRg st="2" end="2"/>
                                            </p:txEl>
                                          </p:spTgt>
                                        </p:tgtEl>
                                        <p:attrNameLst>
                                          <p:attrName>style.color</p:attrName>
                                        </p:attrNameLst>
                                      </p:cBhvr>
                                      <p:to>
                                        <a:schemeClr val="accent2"/>
                                      </p:to>
                                    </p:animClr>
                                    <p:animClr clrSpc="rgb" dir="cw">
                                      <p:cBhvr>
                                        <p:cTn id="7" dur="500" fill="hold"/>
                                        <p:tgtEl>
                                          <p:spTgt spid="3">
                                            <p:txEl>
                                              <p:pRg st="2" end="2"/>
                                            </p:txEl>
                                          </p:spTgt>
                                        </p:tgtEl>
                                        <p:attrNameLst>
                                          <p:attrName>fillcolor</p:attrName>
                                        </p:attrNameLst>
                                      </p:cBhvr>
                                      <p:to>
                                        <a:schemeClr val="accent2"/>
                                      </p:to>
                                    </p:animClr>
                                    <p:set>
                                      <p:cBhvr>
                                        <p:cTn id="8" dur="500" fill="hold"/>
                                        <p:tgtEl>
                                          <p:spTgt spid="3">
                                            <p:txEl>
                                              <p:pRg st="2" end="2"/>
                                            </p:txEl>
                                          </p:spTgt>
                                        </p:tgtEl>
                                        <p:attrNameLst>
                                          <p:attrName>fill.type</p:attrName>
                                        </p:attrNameLst>
                                      </p:cBhvr>
                                      <p:to>
                                        <p:strVal val="solid"/>
                                      </p:to>
                                    </p:set>
                                    <p:anim to="1.5" calcmode="lin" valueType="num">
                                      <p:cBhvr override="childStyle">
                                        <p:cTn id="9" dur="500" fill="hold"/>
                                        <p:tgtEl>
                                          <p:spTgt spid="3">
                                            <p:txEl>
                                              <p:pRg st="2" end="2"/>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buNone/>
            </a:pPr>
            <a:r>
              <a:rPr lang="en-US" sz="2400" kern="1200" dirty="0" smtClean="0">
                <a:solidFill>
                  <a:schemeClr val="tx1"/>
                </a:solidFill>
                <a:effectLst/>
                <a:latin typeface="Trebuchet MS" pitchFamily="34" charset="0"/>
                <a:ea typeface="+mj-ea"/>
                <a:cs typeface="+mj-cs"/>
              </a:rPr>
              <a:t>1. Cells store energy in the phosphate bonds of adenosine triphosphate (ATP).  Which </a:t>
            </a:r>
            <a:r>
              <a:rPr lang="en-US" sz="2400" b="1" kern="1200" dirty="0" smtClean="0">
                <a:solidFill>
                  <a:schemeClr val="tx1"/>
                </a:solidFill>
                <a:effectLst/>
                <a:latin typeface="Trebuchet MS" pitchFamily="34" charset="0"/>
                <a:ea typeface="+mj-ea"/>
                <a:cs typeface="+mj-cs"/>
              </a:rPr>
              <a:t>best</a:t>
            </a:r>
            <a:r>
              <a:rPr lang="en-US" sz="2400" kern="1200" dirty="0" smtClean="0">
                <a:solidFill>
                  <a:schemeClr val="tx1"/>
                </a:solidFill>
                <a:effectLst/>
                <a:latin typeface="Trebuchet MS" pitchFamily="34" charset="0"/>
                <a:ea typeface="+mj-ea"/>
                <a:cs typeface="+mj-cs"/>
              </a:rPr>
              <a:t> describes the type of energy stored in the bonds of an ATP molecule?</a:t>
            </a:r>
          </a:p>
          <a:p>
            <a:pPr marL="0" lvl="0" indent="0">
              <a:buNone/>
            </a:pPr>
            <a:r>
              <a:rPr lang="en-US" sz="2400" kern="1200" dirty="0" smtClean="0">
                <a:solidFill>
                  <a:schemeClr val="tx1"/>
                </a:solidFill>
                <a:effectLst/>
                <a:latin typeface="Trebuchet MS" pitchFamily="34" charset="0"/>
                <a:ea typeface="+mj-ea"/>
                <a:cs typeface="+mj-cs"/>
              </a:rPr>
              <a:t>A) nuclear energy</a:t>
            </a:r>
          </a:p>
          <a:p>
            <a:pPr marL="0" lvl="0" indent="0">
              <a:buNone/>
            </a:pPr>
            <a:r>
              <a:rPr lang="en-US" sz="2400" kern="1200" dirty="0" smtClean="0">
                <a:solidFill>
                  <a:schemeClr val="tx1"/>
                </a:solidFill>
                <a:effectLst/>
                <a:latin typeface="Trebuchet MS" pitchFamily="34" charset="0"/>
                <a:ea typeface="+mj-ea"/>
                <a:cs typeface="+mj-cs"/>
              </a:rPr>
              <a:t>B) chemical energy</a:t>
            </a:r>
          </a:p>
          <a:p>
            <a:pPr marL="0" lvl="0" indent="0">
              <a:buNone/>
            </a:pPr>
            <a:r>
              <a:rPr lang="en-US" sz="2400" kern="1200" dirty="0" smtClean="0">
                <a:solidFill>
                  <a:schemeClr val="tx1"/>
                </a:solidFill>
                <a:effectLst/>
                <a:latin typeface="Trebuchet MS" pitchFamily="34" charset="0"/>
                <a:ea typeface="+mj-ea"/>
                <a:cs typeface="+mj-cs"/>
              </a:rPr>
              <a:t>C) electrical energy</a:t>
            </a:r>
          </a:p>
          <a:p>
            <a:pPr marL="0" lvl="0" indent="0">
              <a:buNone/>
            </a:pPr>
            <a:r>
              <a:rPr lang="en-US" sz="2400" kern="1200" dirty="0" smtClean="0">
                <a:solidFill>
                  <a:schemeClr val="tx1"/>
                </a:solidFill>
                <a:effectLst/>
                <a:latin typeface="Trebuchet MS" pitchFamily="34" charset="0"/>
                <a:ea typeface="+mj-ea"/>
                <a:cs typeface="+mj-cs"/>
              </a:rPr>
              <a:t>D) mechanical energy</a:t>
            </a:r>
            <a:endParaRPr lang="en-US" dirty="0"/>
          </a:p>
        </p:txBody>
      </p:sp>
      <p:pic>
        <p:nvPicPr>
          <p:cNvPr id="1026" name="Picture 2" descr="Figure 7-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4007" y="4724400"/>
            <a:ext cx="6842959" cy="1981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890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mph" presetSubtype="0" fill="hold" nodeType="clickEffect">
                                  <p:stCondLst>
                                    <p:cond delay="0"/>
                                  </p:stCondLst>
                                  <p:iterate type="lt">
                                    <p:tmPct val="10000"/>
                                  </p:iterate>
                                  <p:childTnLst>
                                    <p:animClr clrSpc="rgb" dir="cw">
                                      <p:cBhvr override="childStyle">
                                        <p:cTn id="6" dur="500" fill="hold"/>
                                        <p:tgtEl>
                                          <p:spTgt spid="3">
                                            <p:txEl>
                                              <p:pRg st="2" end="2"/>
                                            </p:txEl>
                                          </p:spTgt>
                                        </p:tgtEl>
                                        <p:attrNameLst>
                                          <p:attrName>style.color</p:attrName>
                                        </p:attrNameLst>
                                      </p:cBhvr>
                                      <p:to>
                                        <a:schemeClr val="accent2"/>
                                      </p:to>
                                    </p:animClr>
                                    <p:animClr clrSpc="rgb" dir="cw">
                                      <p:cBhvr>
                                        <p:cTn id="7" dur="500" fill="hold"/>
                                        <p:tgtEl>
                                          <p:spTgt spid="3">
                                            <p:txEl>
                                              <p:pRg st="2" end="2"/>
                                            </p:txEl>
                                          </p:spTgt>
                                        </p:tgtEl>
                                        <p:attrNameLst>
                                          <p:attrName>fillcolor</p:attrName>
                                        </p:attrNameLst>
                                      </p:cBhvr>
                                      <p:to>
                                        <a:schemeClr val="accent2"/>
                                      </p:to>
                                    </p:animClr>
                                    <p:set>
                                      <p:cBhvr>
                                        <p:cTn id="8" dur="500" fill="hold"/>
                                        <p:tgtEl>
                                          <p:spTgt spid="3">
                                            <p:txEl>
                                              <p:pRg st="2" end="2"/>
                                            </p:txEl>
                                          </p:spTgt>
                                        </p:tgtEl>
                                        <p:attrNameLst>
                                          <p:attrName>fill.type</p:attrName>
                                        </p:attrNameLst>
                                      </p:cBhvr>
                                      <p:to>
                                        <p:strVal val="solid"/>
                                      </p:to>
                                    </p:set>
                                    <p:anim to="1.5" calcmode="lin" valueType="num">
                                      <p:cBhvr override="childStyle">
                                        <p:cTn id="9" dur="500" fill="hold"/>
                                        <p:tgtEl>
                                          <p:spTgt spid="3">
                                            <p:txEl>
                                              <p:pRg st="2" end="2"/>
                                            </p:txEl>
                                          </p:spTgt>
                                        </p:tgtEl>
                                        <p:attrNameLst>
                                          <p:attrName>style.fontSize</p:attrName>
                                        </p:attrNameLst>
                                      </p:cBhvr>
                                    </p:anim>
                                  </p:childTnLst>
                                </p:cTn>
                              </p:par>
                              <p:par>
                                <p:cTn id="10" presetID="10"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4495800" cy="4572000"/>
          </a:xfrm>
        </p:spPr>
        <p:txBody>
          <a:bodyPr>
            <a:normAutofit/>
          </a:bodyPr>
          <a:lstStyle/>
          <a:p>
            <a:pPr marL="0" lvl="0" indent="0">
              <a:buNone/>
            </a:pPr>
            <a:r>
              <a:rPr lang="en-US" sz="2400" kern="1200" dirty="0" smtClean="0">
                <a:solidFill>
                  <a:schemeClr val="tx1"/>
                </a:solidFill>
                <a:effectLst/>
                <a:latin typeface="Trebuchet MS" pitchFamily="34" charset="0"/>
                <a:ea typeface="+mj-ea"/>
                <a:cs typeface="+mj-cs"/>
              </a:rPr>
              <a:t>17. Energy transfers from trophic level to trophic level. Using the diagram shown on the right, which of the following represents the ultimate source of energy for the food chain?</a:t>
            </a:r>
          </a:p>
          <a:p>
            <a:pPr marL="0" lvl="0" indent="0">
              <a:buNone/>
            </a:pPr>
            <a:r>
              <a:rPr lang="en-US" sz="2400" kern="1200" dirty="0" smtClean="0">
                <a:solidFill>
                  <a:schemeClr val="tx1"/>
                </a:solidFill>
                <a:effectLst/>
                <a:latin typeface="Trebuchet MS" pitchFamily="34" charset="0"/>
                <a:ea typeface="+mj-ea"/>
                <a:cs typeface="+mj-cs"/>
              </a:rPr>
              <a:t>A) sun</a:t>
            </a:r>
          </a:p>
          <a:p>
            <a:pPr marL="0" lvl="0" indent="0">
              <a:buNone/>
            </a:pPr>
            <a:r>
              <a:rPr lang="en-US" sz="2400" kern="1200" dirty="0" smtClean="0">
                <a:solidFill>
                  <a:schemeClr val="tx1"/>
                </a:solidFill>
                <a:effectLst/>
                <a:latin typeface="Trebuchet MS" pitchFamily="34" charset="0"/>
                <a:ea typeface="+mj-ea"/>
                <a:cs typeface="+mj-cs"/>
              </a:rPr>
              <a:t>B) glucose </a:t>
            </a:r>
          </a:p>
          <a:p>
            <a:pPr marL="0" lvl="0" indent="0">
              <a:buNone/>
            </a:pPr>
            <a:r>
              <a:rPr lang="en-US" sz="2400" kern="1200" dirty="0" smtClean="0">
                <a:solidFill>
                  <a:schemeClr val="tx1"/>
                </a:solidFill>
                <a:effectLst/>
                <a:latin typeface="Trebuchet MS" pitchFamily="34" charset="0"/>
                <a:ea typeface="+mj-ea"/>
                <a:cs typeface="+mj-cs"/>
              </a:rPr>
              <a:t>C) killer whale</a:t>
            </a:r>
          </a:p>
          <a:p>
            <a:pPr marL="0" lvl="0" indent="0">
              <a:buNone/>
            </a:pPr>
            <a:r>
              <a:rPr lang="en-US" sz="2400" kern="1200" dirty="0" smtClean="0">
                <a:solidFill>
                  <a:schemeClr val="tx1"/>
                </a:solidFill>
                <a:effectLst/>
                <a:latin typeface="Trebuchet MS" pitchFamily="34" charset="0"/>
                <a:ea typeface="+mj-ea"/>
                <a:cs typeface="+mj-cs"/>
              </a:rPr>
              <a:t>D) phytoplankton</a:t>
            </a:r>
            <a:r>
              <a:rPr lang="en-US" sz="2400" b="1" kern="1200" dirty="0" smtClean="0">
                <a:solidFill>
                  <a:schemeClr val="tx1"/>
                </a:solidFill>
                <a:effectLst/>
                <a:latin typeface="Trebuchet MS" pitchFamily="34" charset="0"/>
                <a:ea typeface="+mj-ea"/>
                <a:cs typeface="+mj-cs"/>
              </a:rPr>
              <a:t> </a:t>
            </a:r>
            <a:endParaRPr lang="en-US" sz="2400" kern="1200" dirty="0" smtClean="0">
              <a:solidFill>
                <a:schemeClr val="tx1"/>
              </a:solidFill>
              <a:effectLst/>
              <a:latin typeface="Trebuchet MS" pitchFamily="34" charset="0"/>
              <a:ea typeface="+mj-ea"/>
              <a:cs typeface="+mj-cs"/>
            </a:endParaRPr>
          </a:p>
        </p:txBody>
      </p:sp>
      <p:pic>
        <p:nvPicPr>
          <p:cNvPr id="3074" name="Picture 2" descr="C:\Documents and Settings\kgibney\Local Settings\Temporary Internet Files\OLK3\36-02.gif"/>
          <p:cNvPicPr>
            <a:picLocks noChangeAspect="1" noChangeArrowheads="1"/>
          </p:cNvPicPr>
          <p:nvPr/>
        </p:nvPicPr>
        <p:blipFill>
          <a:blip r:embed="rId2" r:link="rId3">
            <a:extLst>
              <a:ext uri="{28A0092B-C50C-407E-A947-70E740481C1C}">
                <a14:useLocalDpi xmlns:a14="http://schemas.microsoft.com/office/drawing/2010/main" val="0"/>
              </a:ext>
            </a:extLst>
          </a:blip>
          <a:srcRect l="38400" t="2296" r="6400" b="2296"/>
          <a:stretch>
            <a:fillRect/>
          </a:stretch>
        </p:blipFill>
        <p:spPr bwMode="auto">
          <a:xfrm>
            <a:off x="5943600" y="152400"/>
            <a:ext cx="2667000" cy="6425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4933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mph" presetSubtype="0" fill="hold" nodeType="clickEffect">
                                  <p:stCondLst>
                                    <p:cond delay="0"/>
                                  </p:stCondLst>
                                  <p:iterate type="lt">
                                    <p:tmPct val="10000"/>
                                  </p:iterate>
                                  <p:childTnLst>
                                    <p:animClr clrSpc="rgb" dir="cw">
                                      <p:cBhvr override="childStyle">
                                        <p:cTn id="6" dur="500" fill="hold"/>
                                        <p:tgtEl>
                                          <p:spTgt spid="3">
                                            <p:txEl>
                                              <p:pRg st="1" end="1"/>
                                            </p:txEl>
                                          </p:spTgt>
                                        </p:tgtEl>
                                        <p:attrNameLst>
                                          <p:attrName>style.color</p:attrName>
                                        </p:attrNameLst>
                                      </p:cBhvr>
                                      <p:to>
                                        <a:schemeClr val="accent2"/>
                                      </p:to>
                                    </p:animClr>
                                    <p:animClr clrSpc="rgb" dir="cw">
                                      <p:cBhvr>
                                        <p:cTn id="7" dur="500" fill="hold"/>
                                        <p:tgtEl>
                                          <p:spTgt spid="3">
                                            <p:txEl>
                                              <p:pRg st="1" end="1"/>
                                            </p:txEl>
                                          </p:spTgt>
                                        </p:tgtEl>
                                        <p:attrNameLst>
                                          <p:attrName>fillcolor</p:attrName>
                                        </p:attrNameLst>
                                      </p:cBhvr>
                                      <p:to>
                                        <a:schemeClr val="accent2"/>
                                      </p:to>
                                    </p:animClr>
                                    <p:set>
                                      <p:cBhvr>
                                        <p:cTn id="8" dur="500" fill="hold"/>
                                        <p:tgtEl>
                                          <p:spTgt spid="3">
                                            <p:txEl>
                                              <p:pRg st="1" end="1"/>
                                            </p:txEl>
                                          </p:spTgt>
                                        </p:tgtEl>
                                        <p:attrNameLst>
                                          <p:attrName>fill.type</p:attrName>
                                        </p:attrNameLst>
                                      </p:cBhvr>
                                      <p:to>
                                        <p:strVal val="solid"/>
                                      </p:to>
                                    </p:set>
                                    <p:anim to="1.5" calcmode="lin" valueType="num">
                                      <p:cBhvr override="childStyle">
                                        <p:cTn id="9" dur="500" fill="hold"/>
                                        <p:tgtEl>
                                          <p:spTgt spid="3">
                                            <p:txEl>
                                              <p:pRg st="1" end="1"/>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lvl="0" algn="l"/>
            <a:r>
              <a:rPr lang="en-US" sz="3200" b="1" kern="1200" dirty="0" smtClean="0">
                <a:effectLst/>
                <a:latin typeface="Trebuchet MS" pitchFamily="34" charset="0"/>
              </a:rPr>
              <a:t>S.HS.3.5.3</a:t>
            </a:r>
            <a:r>
              <a:rPr lang="en-US" sz="3200" kern="1200" dirty="0" smtClean="0">
                <a:effectLst/>
                <a:latin typeface="Trebuchet MS" pitchFamily="34" charset="0"/>
              </a:rPr>
              <a:t>: </a:t>
            </a:r>
            <a:r>
              <a:rPr lang="en-US" sz="3200" b="1" kern="1200" dirty="0" smtClean="0">
                <a:effectLst/>
                <a:latin typeface="Trebuchet MS" pitchFamily="34" charset="0"/>
              </a:rPr>
              <a:t>The student understands food molecules contain biochemical energy, which is then available for cellular respiration.</a:t>
            </a:r>
            <a:endParaRPr lang="en-US" sz="3200" dirty="0">
              <a:latin typeface="Trebuchet MS" pitchFamily="34" charset="0"/>
            </a:endParaRPr>
          </a:p>
        </p:txBody>
      </p:sp>
    </p:spTree>
    <p:extLst>
      <p:ext uri="{BB962C8B-B14F-4D97-AF65-F5344CB8AC3E}">
        <p14:creationId xmlns:p14="http://schemas.microsoft.com/office/powerpoint/2010/main" val="40676801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4602163"/>
          </a:xfrm>
        </p:spPr>
        <p:txBody>
          <a:bodyPr/>
          <a:lstStyle/>
          <a:p>
            <a:pPr marL="0" lvl="0" indent="0">
              <a:buNone/>
            </a:pPr>
            <a:r>
              <a:rPr lang="en-US" sz="2400" kern="1200" dirty="0" smtClean="0">
                <a:solidFill>
                  <a:schemeClr val="tx1"/>
                </a:solidFill>
                <a:effectLst/>
                <a:latin typeface="Trebuchet MS" pitchFamily="34" charset="0"/>
                <a:ea typeface="+mj-ea"/>
                <a:cs typeface="+mj-cs"/>
              </a:rPr>
              <a:t>18. Cellular respiration uses oxygen to transfer the chemical energy stored in food molecules into</a:t>
            </a:r>
          </a:p>
          <a:p>
            <a:pPr marL="0" lvl="0" indent="0">
              <a:buNone/>
            </a:pPr>
            <a:r>
              <a:rPr lang="en-US" sz="2400" kern="1200" dirty="0" smtClean="0">
                <a:solidFill>
                  <a:schemeClr val="tx1"/>
                </a:solidFill>
                <a:effectLst/>
                <a:latin typeface="Trebuchet MS" pitchFamily="34" charset="0"/>
                <a:ea typeface="+mj-ea"/>
                <a:cs typeface="+mj-cs"/>
              </a:rPr>
              <a:t>A) ATP.</a:t>
            </a:r>
          </a:p>
          <a:p>
            <a:pPr marL="0" lvl="0" indent="0">
              <a:buNone/>
            </a:pPr>
            <a:r>
              <a:rPr lang="en-US" sz="2400" kern="1200" dirty="0" smtClean="0">
                <a:solidFill>
                  <a:schemeClr val="tx1"/>
                </a:solidFill>
                <a:effectLst/>
                <a:latin typeface="Trebuchet MS" pitchFamily="34" charset="0"/>
                <a:ea typeface="+mj-ea"/>
                <a:cs typeface="+mj-cs"/>
              </a:rPr>
              <a:t>B) water.</a:t>
            </a:r>
          </a:p>
          <a:p>
            <a:pPr marL="0" lvl="0" indent="0">
              <a:buNone/>
            </a:pPr>
            <a:r>
              <a:rPr lang="en-US" sz="2400" kern="1200" dirty="0" smtClean="0">
                <a:solidFill>
                  <a:schemeClr val="tx1"/>
                </a:solidFill>
                <a:effectLst/>
                <a:latin typeface="Trebuchet MS" pitchFamily="34" charset="0"/>
                <a:ea typeface="+mj-ea"/>
                <a:cs typeface="+mj-cs"/>
              </a:rPr>
              <a:t>C) carbon dioxide.</a:t>
            </a:r>
          </a:p>
          <a:p>
            <a:pPr marL="0" lvl="0" indent="0">
              <a:buNone/>
            </a:pPr>
            <a:r>
              <a:rPr lang="en-US" sz="2400" kern="1200" dirty="0" smtClean="0">
                <a:solidFill>
                  <a:schemeClr val="tx1"/>
                </a:solidFill>
                <a:effectLst/>
                <a:latin typeface="Trebuchet MS" pitchFamily="34" charset="0"/>
                <a:ea typeface="+mj-ea"/>
                <a:cs typeface="+mj-cs"/>
              </a:rPr>
              <a:t>D) organic molecules.</a:t>
            </a:r>
            <a:r>
              <a:rPr lang="en-US" sz="2400" b="1" kern="1200" dirty="0" smtClean="0">
                <a:solidFill>
                  <a:schemeClr val="tx1"/>
                </a:solidFill>
                <a:effectLst/>
                <a:latin typeface="Trebuchet MS" pitchFamily="34" charset="0"/>
                <a:ea typeface="+mj-ea"/>
                <a:cs typeface="+mj-cs"/>
              </a:rPr>
              <a:t> </a:t>
            </a:r>
            <a:endParaRPr lang="en-US" dirty="0"/>
          </a:p>
        </p:txBody>
      </p:sp>
      <p:pic>
        <p:nvPicPr>
          <p:cNvPr id="14338" name="Picture 2" descr="Figure 7-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7171" y="3048000"/>
            <a:ext cx="7846830" cy="3781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5553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mph" presetSubtype="0" fill="hold" nodeType="clickEffect">
                                  <p:stCondLst>
                                    <p:cond delay="0"/>
                                  </p:stCondLst>
                                  <p:iterate type="lt">
                                    <p:tmPct val="10000"/>
                                  </p:iterate>
                                  <p:childTnLst>
                                    <p:animClr clrSpc="rgb" dir="cw">
                                      <p:cBhvr override="childStyle">
                                        <p:cTn id="6" dur="500" fill="hold"/>
                                        <p:tgtEl>
                                          <p:spTgt spid="3">
                                            <p:txEl>
                                              <p:pRg st="1" end="1"/>
                                            </p:txEl>
                                          </p:spTgt>
                                        </p:tgtEl>
                                        <p:attrNameLst>
                                          <p:attrName>style.color</p:attrName>
                                        </p:attrNameLst>
                                      </p:cBhvr>
                                      <p:to>
                                        <a:schemeClr val="accent2"/>
                                      </p:to>
                                    </p:animClr>
                                    <p:animClr clrSpc="rgb" dir="cw">
                                      <p:cBhvr>
                                        <p:cTn id="7" dur="500" fill="hold"/>
                                        <p:tgtEl>
                                          <p:spTgt spid="3">
                                            <p:txEl>
                                              <p:pRg st="1" end="1"/>
                                            </p:txEl>
                                          </p:spTgt>
                                        </p:tgtEl>
                                        <p:attrNameLst>
                                          <p:attrName>fillcolor</p:attrName>
                                        </p:attrNameLst>
                                      </p:cBhvr>
                                      <p:to>
                                        <a:schemeClr val="accent2"/>
                                      </p:to>
                                    </p:animClr>
                                    <p:set>
                                      <p:cBhvr>
                                        <p:cTn id="8" dur="500" fill="hold"/>
                                        <p:tgtEl>
                                          <p:spTgt spid="3">
                                            <p:txEl>
                                              <p:pRg st="1" end="1"/>
                                            </p:txEl>
                                          </p:spTgt>
                                        </p:tgtEl>
                                        <p:attrNameLst>
                                          <p:attrName>fill.type</p:attrName>
                                        </p:attrNameLst>
                                      </p:cBhvr>
                                      <p:to>
                                        <p:strVal val="solid"/>
                                      </p:to>
                                    </p:set>
                                    <p:anim to="1.5" calcmode="lin" valueType="num">
                                      <p:cBhvr override="childStyle">
                                        <p:cTn id="9" dur="500" fill="hold"/>
                                        <p:tgtEl>
                                          <p:spTgt spid="3">
                                            <p:txEl>
                                              <p:pRg st="1" end="1"/>
                                            </p:txEl>
                                          </p:spTgt>
                                        </p:tgtEl>
                                        <p:attrNameLst>
                                          <p:attrName>style.fontSize</p:attrName>
                                        </p:attrNameLst>
                                      </p:cBhvr>
                                    </p:anim>
                                  </p:childTnLst>
                                </p:cTn>
                              </p:par>
                              <p:par>
                                <p:cTn id="10" presetID="10" presetClass="entr" presetSubtype="0" fill="hold" nodeType="withEffect">
                                  <p:stCondLst>
                                    <p:cond delay="0"/>
                                  </p:stCondLst>
                                  <p:childTnLst>
                                    <p:set>
                                      <p:cBhvr>
                                        <p:cTn id="11" dur="1" fill="hold">
                                          <p:stCondLst>
                                            <p:cond delay="0"/>
                                          </p:stCondLst>
                                        </p:cTn>
                                        <p:tgtEl>
                                          <p:spTgt spid="14338"/>
                                        </p:tgtEl>
                                        <p:attrNameLst>
                                          <p:attrName>style.visibility</p:attrName>
                                        </p:attrNameLst>
                                      </p:cBhvr>
                                      <p:to>
                                        <p:strVal val="visible"/>
                                      </p:to>
                                    </p:set>
                                    <p:animEffect transition="in" filter="fade">
                                      <p:cBhvr>
                                        <p:cTn id="12"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lvl="0" algn="l"/>
            <a:r>
              <a:rPr lang="en-US" sz="3200" b="1" kern="1200" dirty="0" smtClean="0">
                <a:effectLst/>
                <a:latin typeface="Trebuchet MS" pitchFamily="34" charset="0"/>
              </a:rPr>
              <a:t>S.HS.3.5.3: The student understands animals have behavioral responses to internal changes and to external stimuli.</a:t>
            </a:r>
            <a:endParaRPr lang="en-US" sz="3200" dirty="0">
              <a:latin typeface="Trebuchet MS" pitchFamily="34" charset="0"/>
            </a:endParaRPr>
          </a:p>
        </p:txBody>
      </p:sp>
    </p:spTree>
    <p:extLst>
      <p:ext uri="{BB962C8B-B14F-4D97-AF65-F5344CB8AC3E}">
        <p14:creationId xmlns:p14="http://schemas.microsoft.com/office/powerpoint/2010/main" val="36808334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062379"/>
          </a:xfrm>
        </p:spPr>
        <p:txBody>
          <a:bodyPr/>
          <a:lstStyle/>
          <a:p>
            <a:pPr marL="0" lvl="0" indent="0">
              <a:buNone/>
            </a:pPr>
            <a:r>
              <a:rPr lang="en-US" sz="2400" kern="1200" dirty="0" smtClean="0">
                <a:solidFill>
                  <a:schemeClr val="tx1"/>
                </a:solidFill>
                <a:effectLst/>
                <a:latin typeface="Trebuchet MS" pitchFamily="34" charset="0"/>
                <a:ea typeface="+mj-ea"/>
                <a:cs typeface="+mj-cs"/>
              </a:rPr>
              <a:t>19. Which is the </a:t>
            </a:r>
            <a:r>
              <a:rPr lang="en-US" sz="2400" b="1" kern="1200" dirty="0" smtClean="0">
                <a:solidFill>
                  <a:schemeClr val="tx1"/>
                </a:solidFill>
                <a:effectLst/>
                <a:latin typeface="Trebuchet MS" pitchFamily="34" charset="0"/>
                <a:ea typeface="+mj-ea"/>
                <a:cs typeface="+mj-cs"/>
              </a:rPr>
              <a:t>most</a:t>
            </a:r>
            <a:r>
              <a:rPr lang="en-US" sz="2400" kern="1200" dirty="0" smtClean="0">
                <a:solidFill>
                  <a:schemeClr val="tx1"/>
                </a:solidFill>
                <a:effectLst/>
                <a:latin typeface="Trebuchet MS" pitchFamily="34" charset="0"/>
                <a:ea typeface="+mj-ea"/>
                <a:cs typeface="+mj-cs"/>
              </a:rPr>
              <a:t> learned and the </a:t>
            </a:r>
            <a:r>
              <a:rPr lang="en-US" sz="2400" b="1" kern="1200" dirty="0" smtClean="0">
                <a:solidFill>
                  <a:schemeClr val="tx1"/>
                </a:solidFill>
                <a:effectLst/>
                <a:latin typeface="Trebuchet MS" pitchFamily="34" charset="0"/>
                <a:ea typeface="+mj-ea"/>
                <a:cs typeface="+mj-cs"/>
              </a:rPr>
              <a:t>least</a:t>
            </a:r>
            <a:r>
              <a:rPr lang="en-US" sz="2400" kern="1200" dirty="0" smtClean="0">
                <a:solidFill>
                  <a:schemeClr val="tx1"/>
                </a:solidFill>
                <a:effectLst/>
                <a:latin typeface="Trebuchet MS" pitchFamily="34" charset="0"/>
                <a:ea typeface="+mj-ea"/>
                <a:cs typeface="+mj-cs"/>
              </a:rPr>
              <a:t> innate in male sparrows?</a:t>
            </a:r>
          </a:p>
          <a:p>
            <a:pPr marL="0" lvl="0" indent="0">
              <a:buNone/>
            </a:pPr>
            <a:r>
              <a:rPr lang="en-US" sz="2400" kern="1200" dirty="0" smtClean="0">
                <a:solidFill>
                  <a:schemeClr val="tx1"/>
                </a:solidFill>
                <a:effectLst/>
                <a:latin typeface="Trebuchet MS" pitchFamily="34" charset="0"/>
                <a:ea typeface="+mj-ea"/>
                <a:cs typeface="+mj-cs"/>
              </a:rPr>
              <a:t>A) singing patterns</a:t>
            </a:r>
          </a:p>
          <a:p>
            <a:pPr marL="0" lvl="0" indent="0">
              <a:buNone/>
            </a:pPr>
            <a:r>
              <a:rPr lang="en-US" sz="2400" kern="1200" dirty="0" smtClean="0">
                <a:solidFill>
                  <a:schemeClr val="tx1"/>
                </a:solidFill>
                <a:effectLst/>
                <a:latin typeface="Trebuchet MS" pitchFamily="34" charset="0"/>
                <a:ea typeface="+mj-ea"/>
                <a:cs typeface="+mj-cs"/>
              </a:rPr>
              <a:t>B) coloration of feathers</a:t>
            </a:r>
          </a:p>
          <a:p>
            <a:pPr marL="0" lvl="0" indent="0">
              <a:buNone/>
            </a:pPr>
            <a:r>
              <a:rPr lang="en-US" sz="2400" kern="1200" dirty="0" smtClean="0">
                <a:solidFill>
                  <a:schemeClr val="tx1"/>
                </a:solidFill>
                <a:effectLst/>
                <a:latin typeface="Trebuchet MS" pitchFamily="34" charset="0"/>
                <a:ea typeface="+mj-ea"/>
                <a:cs typeface="+mj-cs"/>
              </a:rPr>
              <a:t>C) location of food sources</a:t>
            </a:r>
          </a:p>
          <a:p>
            <a:pPr marL="0" lvl="0" indent="0">
              <a:buNone/>
            </a:pPr>
            <a:r>
              <a:rPr lang="en-US" sz="2400" kern="1200" dirty="0" smtClean="0">
                <a:solidFill>
                  <a:schemeClr val="tx1"/>
                </a:solidFill>
                <a:effectLst/>
                <a:latin typeface="Trebuchet MS" pitchFamily="34" charset="0"/>
                <a:ea typeface="+mj-ea"/>
                <a:cs typeface="+mj-cs"/>
              </a:rPr>
              <a:t>D) aggression during mating season </a:t>
            </a:r>
            <a:endParaRPr lang="en-US" dirty="0"/>
          </a:p>
        </p:txBody>
      </p:sp>
      <p:pic>
        <p:nvPicPr>
          <p:cNvPr id="1638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923" t="6615" r="5653" b="10062"/>
          <a:stretch/>
        </p:blipFill>
        <p:spPr bwMode="auto">
          <a:xfrm>
            <a:off x="3715336" y="3505200"/>
            <a:ext cx="5181307" cy="3289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7545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mph" presetSubtype="0" fill="hold" nodeType="clickEffect">
                                  <p:stCondLst>
                                    <p:cond delay="0"/>
                                  </p:stCondLst>
                                  <p:iterate type="lt">
                                    <p:tmPct val="10000"/>
                                  </p:iterate>
                                  <p:childTnLst>
                                    <p:animClr clrSpc="rgb" dir="cw">
                                      <p:cBhvr override="childStyle">
                                        <p:cTn id="6" dur="500" fill="hold"/>
                                        <p:tgtEl>
                                          <p:spTgt spid="3">
                                            <p:txEl>
                                              <p:pRg st="3" end="3"/>
                                            </p:txEl>
                                          </p:spTgt>
                                        </p:tgtEl>
                                        <p:attrNameLst>
                                          <p:attrName>style.color</p:attrName>
                                        </p:attrNameLst>
                                      </p:cBhvr>
                                      <p:to>
                                        <a:schemeClr val="accent2"/>
                                      </p:to>
                                    </p:animClr>
                                    <p:animClr clrSpc="rgb" dir="cw">
                                      <p:cBhvr>
                                        <p:cTn id="7" dur="500" fill="hold"/>
                                        <p:tgtEl>
                                          <p:spTgt spid="3">
                                            <p:txEl>
                                              <p:pRg st="3" end="3"/>
                                            </p:txEl>
                                          </p:spTgt>
                                        </p:tgtEl>
                                        <p:attrNameLst>
                                          <p:attrName>fillcolor</p:attrName>
                                        </p:attrNameLst>
                                      </p:cBhvr>
                                      <p:to>
                                        <a:schemeClr val="accent2"/>
                                      </p:to>
                                    </p:animClr>
                                    <p:set>
                                      <p:cBhvr>
                                        <p:cTn id="8" dur="500" fill="hold"/>
                                        <p:tgtEl>
                                          <p:spTgt spid="3">
                                            <p:txEl>
                                              <p:pRg st="3" end="3"/>
                                            </p:txEl>
                                          </p:spTgt>
                                        </p:tgtEl>
                                        <p:attrNameLst>
                                          <p:attrName>fill.type</p:attrName>
                                        </p:attrNameLst>
                                      </p:cBhvr>
                                      <p:to>
                                        <p:strVal val="solid"/>
                                      </p:to>
                                    </p:set>
                                    <p:anim to="1.5" calcmode="lin" valueType="num">
                                      <p:cBhvr override="childStyle">
                                        <p:cTn id="9" dur="500" fill="hold"/>
                                        <p:tgtEl>
                                          <p:spTgt spid="3">
                                            <p:txEl>
                                              <p:pRg st="3" end="3"/>
                                            </p:txEl>
                                          </p:spTgt>
                                        </p:tgtEl>
                                        <p:attrNameLst>
                                          <p:attrName>style.fontSize</p:attrName>
                                        </p:attrNameLst>
                                      </p:cBhvr>
                                    </p:anim>
                                  </p:childTnLst>
                                </p:cTn>
                              </p:par>
                              <p:par>
                                <p:cTn id="10" presetID="10" presetClass="entr" presetSubtype="0" fill="hold" nodeType="withEffect">
                                  <p:stCondLst>
                                    <p:cond delay="0"/>
                                  </p:stCondLst>
                                  <p:childTnLst>
                                    <p:set>
                                      <p:cBhvr>
                                        <p:cTn id="11" dur="1" fill="hold">
                                          <p:stCondLst>
                                            <p:cond delay="0"/>
                                          </p:stCondLst>
                                        </p:cTn>
                                        <p:tgtEl>
                                          <p:spTgt spid="16386"/>
                                        </p:tgtEl>
                                        <p:attrNameLst>
                                          <p:attrName>style.visibility</p:attrName>
                                        </p:attrNameLst>
                                      </p:cBhvr>
                                      <p:to>
                                        <p:strVal val="visible"/>
                                      </p:to>
                                    </p:set>
                                    <p:animEffect transition="in" filter="fade">
                                      <p:cBhvr>
                                        <p:cTn id="12"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2400" kern="1200" dirty="0" smtClean="0">
                <a:solidFill>
                  <a:schemeClr val="tx1"/>
                </a:solidFill>
                <a:effectLst/>
                <a:latin typeface="Trebuchet MS" pitchFamily="34" charset="0"/>
                <a:ea typeface="+mj-ea"/>
                <a:cs typeface="+mj-cs"/>
              </a:rPr>
              <a:t> </a:t>
            </a:r>
            <a:endParaRPr lang="en-US" sz="2400" dirty="0">
              <a:latin typeface="Trebuchet MS" pitchFamily="34" charset="0"/>
            </a:endParaRPr>
          </a:p>
        </p:txBody>
      </p:sp>
      <p:sp>
        <p:nvSpPr>
          <p:cNvPr id="3" name="Content Placeholder 2"/>
          <p:cNvSpPr>
            <a:spLocks noGrp="1"/>
          </p:cNvSpPr>
          <p:nvPr>
            <p:ph idx="1"/>
          </p:nvPr>
        </p:nvSpPr>
        <p:spPr/>
        <p:txBody>
          <a:bodyPr>
            <a:normAutofit/>
          </a:bodyPr>
          <a:lstStyle/>
          <a:p>
            <a:pPr marL="0" lvl="0" indent="0">
              <a:buNone/>
            </a:pPr>
            <a:r>
              <a:rPr lang="en-US" sz="2400" kern="1200" dirty="0" smtClean="0">
                <a:solidFill>
                  <a:schemeClr val="tx1"/>
                </a:solidFill>
                <a:effectLst/>
                <a:latin typeface="Trebuchet MS" pitchFamily="34" charset="0"/>
                <a:ea typeface="+mj-ea"/>
                <a:cs typeface="+mj-cs"/>
              </a:rPr>
              <a:t>20. Migration is a behavior that is usually influenced by</a:t>
            </a:r>
          </a:p>
          <a:p>
            <a:pPr marL="0" lvl="0" indent="0">
              <a:buNone/>
            </a:pPr>
            <a:r>
              <a:rPr lang="en-US" sz="2400" kern="1200" dirty="0" smtClean="0">
                <a:solidFill>
                  <a:schemeClr val="tx1"/>
                </a:solidFill>
                <a:effectLst/>
                <a:latin typeface="Trebuchet MS" pitchFamily="34" charset="0"/>
                <a:ea typeface="+mj-ea"/>
                <a:cs typeface="+mj-cs"/>
              </a:rPr>
              <a:t>A) the time of day.</a:t>
            </a:r>
          </a:p>
          <a:p>
            <a:pPr marL="0" lvl="0" indent="0">
              <a:buNone/>
            </a:pPr>
            <a:r>
              <a:rPr lang="en-US" sz="2400" kern="1200" dirty="0" smtClean="0">
                <a:solidFill>
                  <a:schemeClr val="tx1"/>
                </a:solidFill>
                <a:effectLst/>
                <a:latin typeface="Trebuchet MS" pitchFamily="34" charset="0"/>
                <a:ea typeface="+mj-ea"/>
                <a:cs typeface="+mj-cs"/>
              </a:rPr>
              <a:t>B) changing seasons.</a:t>
            </a:r>
          </a:p>
          <a:p>
            <a:pPr marL="0" lvl="0" indent="0">
              <a:buNone/>
            </a:pPr>
            <a:r>
              <a:rPr lang="en-US" sz="2400" kern="1200" dirty="0" smtClean="0">
                <a:solidFill>
                  <a:schemeClr val="tx1"/>
                </a:solidFill>
                <a:effectLst/>
                <a:latin typeface="Trebuchet MS" pitchFamily="34" charset="0"/>
                <a:ea typeface="+mj-ea"/>
                <a:cs typeface="+mj-cs"/>
              </a:rPr>
              <a:t>C) the phase of the moon.</a:t>
            </a:r>
          </a:p>
          <a:p>
            <a:pPr marL="0" lvl="0" indent="0">
              <a:buNone/>
            </a:pPr>
            <a:r>
              <a:rPr lang="en-US" sz="2400" kern="1200" dirty="0" smtClean="0">
                <a:solidFill>
                  <a:schemeClr val="tx1"/>
                </a:solidFill>
                <a:effectLst/>
                <a:latin typeface="Trebuchet MS" pitchFamily="34" charset="0"/>
                <a:ea typeface="+mj-ea"/>
                <a:cs typeface="+mj-cs"/>
              </a:rPr>
              <a:t>D) the rise and fall of tides.</a:t>
            </a: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599" y="2286000"/>
            <a:ext cx="3182651"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102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mph" presetSubtype="0" fill="hold" nodeType="clickEffect">
                                  <p:stCondLst>
                                    <p:cond delay="0"/>
                                  </p:stCondLst>
                                  <p:iterate type="lt">
                                    <p:tmPct val="10000"/>
                                  </p:iterate>
                                  <p:childTnLst>
                                    <p:animClr clrSpc="rgb" dir="cw">
                                      <p:cBhvr override="childStyle">
                                        <p:cTn id="6" dur="500" fill="hold"/>
                                        <p:tgtEl>
                                          <p:spTgt spid="3">
                                            <p:txEl>
                                              <p:pRg st="2" end="2"/>
                                            </p:txEl>
                                          </p:spTgt>
                                        </p:tgtEl>
                                        <p:attrNameLst>
                                          <p:attrName>style.color</p:attrName>
                                        </p:attrNameLst>
                                      </p:cBhvr>
                                      <p:to>
                                        <a:schemeClr val="accent2"/>
                                      </p:to>
                                    </p:animClr>
                                    <p:animClr clrSpc="rgb" dir="cw">
                                      <p:cBhvr>
                                        <p:cTn id="7" dur="500" fill="hold"/>
                                        <p:tgtEl>
                                          <p:spTgt spid="3">
                                            <p:txEl>
                                              <p:pRg st="2" end="2"/>
                                            </p:txEl>
                                          </p:spTgt>
                                        </p:tgtEl>
                                        <p:attrNameLst>
                                          <p:attrName>fillcolor</p:attrName>
                                        </p:attrNameLst>
                                      </p:cBhvr>
                                      <p:to>
                                        <a:schemeClr val="accent2"/>
                                      </p:to>
                                    </p:animClr>
                                    <p:set>
                                      <p:cBhvr>
                                        <p:cTn id="8" dur="500" fill="hold"/>
                                        <p:tgtEl>
                                          <p:spTgt spid="3">
                                            <p:txEl>
                                              <p:pRg st="2" end="2"/>
                                            </p:txEl>
                                          </p:spTgt>
                                        </p:tgtEl>
                                        <p:attrNameLst>
                                          <p:attrName>fill.type</p:attrName>
                                        </p:attrNameLst>
                                      </p:cBhvr>
                                      <p:to>
                                        <p:strVal val="solid"/>
                                      </p:to>
                                    </p:set>
                                    <p:anim to="1.5" calcmode="lin" valueType="num">
                                      <p:cBhvr override="childStyle">
                                        <p:cTn id="9" dur="500" fill="hold"/>
                                        <p:tgtEl>
                                          <p:spTgt spid="3">
                                            <p:txEl>
                                              <p:pRg st="2" end="2"/>
                                            </p:txEl>
                                          </p:spTgt>
                                        </p:tgtEl>
                                        <p:attrNameLst>
                                          <p:attrName>style.fontSize</p:attrName>
                                        </p:attrNameLst>
                                      </p:cBhvr>
                                    </p:anim>
                                  </p:childTnLst>
                                </p:cTn>
                              </p:par>
                              <p:par>
                                <p:cTn id="10" presetID="10" presetClass="entr" presetSubtype="0" fill="hold" nodeType="withEffect">
                                  <p:stCondLst>
                                    <p:cond delay="0"/>
                                  </p:stCondLst>
                                  <p:childTnLst>
                                    <p:set>
                                      <p:cBhvr>
                                        <p:cTn id="11" dur="1" fill="hold">
                                          <p:stCondLst>
                                            <p:cond delay="0"/>
                                          </p:stCondLst>
                                        </p:cTn>
                                        <p:tgtEl>
                                          <p:spTgt spid="15362"/>
                                        </p:tgtEl>
                                        <p:attrNameLst>
                                          <p:attrName>style.visibility</p:attrName>
                                        </p:attrNameLst>
                                      </p:cBhvr>
                                      <p:to>
                                        <p:strVal val="visible"/>
                                      </p:to>
                                    </p:set>
                                    <p:animEffect transition="in" filter="fade">
                                      <p:cBhvr>
                                        <p:cTn id="12" dur="5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2400" kern="1200" dirty="0" smtClean="0">
                <a:solidFill>
                  <a:schemeClr val="tx1"/>
                </a:solidFill>
                <a:effectLst/>
                <a:latin typeface="Trebuchet MS" pitchFamily="34" charset="0"/>
                <a:ea typeface="+mj-ea"/>
                <a:cs typeface="+mj-cs"/>
              </a:rPr>
              <a:t> </a:t>
            </a:r>
            <a:endParaRPr lang="en-US" sz="2400" dirty="0">
              <a:latin typeface="Trebuchet MS" pitchFamily="34" charset="0"/>
            </a:endParaRPr>
          </a:p>
        </p:txBody>
      </p:sp>
      <p:sp>
        <p:nvSpPr>
          <p:cNvPr id="3" name="Content Placeholder 2"/>
          <p:cNvSpPr>
            <a:spLocks noGrp="1"/>
          </p:cNvSpPr>
          <p:nvPr>
            <p:ph idx="1"/>
          </p:nvPr>
        </p:nvSpPr>
        <p:spPr>
          <a:xfrm>
            <a:off x="228600" y="304800"/>
            <a:ext cx="6719966" cy="5867400"/>
          </a:xfrm>
        </p:spPr>
        <p:txBody>
          <a:bodyPr>
            <a:normAutofit/>
          </a:bodyPr>
          <a:lstStyle/>
          <a:p>
            <a:pPr marL="0" lvl="0" indent="0">
              <a:buNone/>
            </a:pPr>
            <a:r>
              <a:rPr lang="en-US" sz="2400" kern="1200" dirty="0" smtClean="0">
                <a:solidFill>
                  <a:schemeClr val="tx1"/>
                </a:solidFill>
                <a:effectLst/>
                <a:latin typeface="Trebuchet MS" pitchFamily="34" charset="0"/>
                <a:ea typeface="+mj-ea"/>
                <a:cs typeface="+mj-cs"/>
              </a:rPr>
              <a:t>21. Ants remove dead ants from the anthill. If a live ant is painted with a chemical of a dead ant, other ants carry it out of the anthill even as it kicks and struggles. When the ant returns to the anthill, they carry it out again. Which of the following best describes this behavior?</a:t>
            </a:r>
          </a:p>
          <a:p>
            <a:pPr marL="0" lvl="0" indent="0">
              <a:buNone/>
            </a:pPr>
            <a:r>
              <a:rPr lang="en-US" sz="2400" kern="1200" dirty="0" smtClean="0">
                <a:solidFill>
                  <a:schemeClr val="tx1"/>
                </a:solidFill>
                <a:effectLst/>
                <a:latin typeface="Trebuchet MS" pitchFamily="34" charset="0"/>
                <a:ea typeface="+mj-ea"/>
                <a:cs typeface="+mj-cs"/>
              </a:rPr>
              <a:t>A) The ants can learn only by trial and error.</a:t>
            </a:r>
          </a:p>
          <a:p>
            <a:pPr marL="0" lvl="0" indent="0">
              <a:buNone/>
            </a:pPr>
            <a:r>
              <a:rPr lang="en-US" sz="2400" kern="1200" dirty="0" smtClean="0">
                <a:solidFill>
                  <a:schemeClr val="tx1"/>
                </a:solidFill>
                <a:effectLst/>
                <a:latin typeface="Trebuchet MS" pitchFamily="34" charset="0"/>
                <a:ea typeface="+mj-ea"/>
                <a:cs typeface="+mj-cs"/>
              </a:rPr>
              <a:t>B) The chemical triggers a fixed reaction pattern.</a:t>
            </a:r>
          </a:p>
          <a:p>
            <a:pPr marL="0" lvl="0" indent="0">
              <a:buNone/>
            </a:pPr>
            <a:r>
              <a:rPr lang="en-US" sz="2400" kern="1200" dirty="0" smtClean="0">
                <a:solidFill>
                  <a:schemeClr val="tx1"/>
                </a:solidFill>
                <a:effectLst/>
                <a:latin typeface="Trebuchet MS" pitchFamily="34" charset="0"/>
                <a:ea typeface="+mj-ea"/>
                <a:cs typeface="+mj-cs"/>
              </a:rPr>
              <a:t>C) The ants have become imprinted on the chemical.</a:t>
            </a:r>
          </a:p>
          <a:p>
            <a:pPr marL="0" lvl="0" indent="0">
              <a:buNone/>
            </a:pPr>
            <a:r>
              <a:rPr lang="en-US" sz="2400" kern="1200" dirty="0" smtClean="0">
                <a:solidFill>
                  <a:schemeClr val="tx1"/>
                </a:solidFill>
                <a:effectLst/>
                <a:latin typeface="Trebuchet MS" pitchFamily="34" charset="0"/>
                <a:ea typeface="+mj-ea"/>
                <a:cs typeface="+mj-cs"/>
              </a:rPr>
              <a:t>D) The ants continue the behavior until they become habituated.</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566" y="4572000"/>
            <a:ext cx="2119234"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8777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mph" presetSubtype="0" fill="hold" nodeType="clickEffect">
                                  <p:stCondLst>
                                    <p:cond delay="0"/>
                                  </p:stCondLst>
                                  <p:iterate type="lt">
                                    <p:tmPct val="10000"/>
                                  </p:iterate>
                                  <p:childTnLst>
                                    <p:animClr clrSpc="rgb" dir="cw">
                                      <p:cBhvr override="childStyle">
                                        <p:cTn id="6" dur="500" fill="hold"/>
                                        <p:tgtEl>
                                          <p:spTgt spid="3">
                                            <p:txEl>
                                              <p:pRg st="2" end="2"/>
                                            </p:txEl>
                                          </p:spTgt>
                                        </p:tgtEl>
                                        <p:attrNameLst>
                                          <p:attrName>style.color</p:attrName>
                                        </p:attrNameLst>
                                      </p:cBhvr>
                                      <p:to>
                                        <a:schemeClr val="accent2"/>
                                      </p:to>
                                    </p:animClr>
                                    <p:animClr clrSpc="rgb" dir="cw">
                                      <p:cBhvr>
                                        <p:cTn id="7" dur="500" fill="hold"/>
                                        <p:tgtEl>
                                          <p:spTgt spid="3">
                                            <p:txEl>
                                              <p:pRg st="2" end="2"/>
                                            </p:txEl>
                                          </p:spTgt>
                                        </p:tgtEl>
                                        <p:attrNameLst>
                                          <p:attrName>fillcolor</p:attrName>
                                        </p:attrNameLst>
                                      </p:cBhvr>
                                      <p:to>
                                        <a:schemeClr val="accent2"/>
                                      </p:to>
                                    </p:animClr>
                                    <p:set>
                                      <p:cBhvr>
                                        <p:cTn id="8" dur="500" fill="hold"/>
                                        <p:tgtEl>
                                          <p:spTgt spid="3">
                                            <p:txEl>
                                              <p:pRg st="2" end="2"/>
                                            </p:txEl>
                                          </p:spTgt>
                                        </p:tgtEl>
                                        <p:attrNameLst>
                                          <p:attrName>fill.type</p:attrName>
                                        </p:attrNameLst>
                                      </p:cBhvr>
                                      <p:to>
                                        <p:strVal val="solid"/>
                                      </p:to>
                                    </p:set>
                                    <p:anim to="1.5" calcmode="lin" valueType="num">
                                      <p:cBhvr override="childStyle">
                                        <p:cTn id="9" dur="500" fill="hold"/>
                                        <p:tgtEl>
                                          <p:spTgt spid="3">
                                            <p:txEl>
                                              <p:pRg st="2" end="2"/>
                                            </p:txEl>
                                          </p:spTgt>
                                        </p:tgtEl>
                                        <p:attrNameLst>
                                          <p:attrName>style.fontSize</p:attrName>
                                        </p:attrNameLst>
                                      </p:cBhvr>
                                    </p:anim>
                                  </p:childTnLst>
                                </p:cTn>
                              </p:par>
                              <p:par>
                                <p:cTn id="10" presetID="10"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lvl="0" algn="l"/>
            <a:r>
              <a:rPr lang="en-US" sz="3200" b="1" kern="1200" dirty="0" smtClean="0">
                <a:effectLst/>
                <a:latin typeface="Trebuchet MS" pitchFamily="34" charset="0"/>
              </a:rPr>
              <a:t>S.HS.3.7.2: The student understands that homeostasis is the dynamic regulation and balance of an organism’s internal environment to maintain conditions suitable for survival.</a:t>
            </a:r>
            <a:endParaRPr lang="en-US" sz="3200" dirty="0">
              <a:latin typeface="Trebuchet MS" pitchFamily="34" charset="0"/>
            </a:endParaRPr>
          </a:p>
        </p:txBody>
      </p:sp>
    </p:spTree>
    <p:extLst>
      <p:ext uri="{BB962C8B-B14F-4D97-AF65-F5344CB8AC3E}">
        <p14:creationId xmlns:p14="http://schemas.microsoft.com/office/powerpoint/2010/main" val="30653375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74637"/>
            <a:ext cx="8229600" cy="4602163"/>
          </a:xfrm>
        </p:spPr>
        <p:txBody>
          <a:bodyPr/>
          <a:lstStyle/>
          <a:p>
            <a:pPr marL="0" lvl="0" indent="0">
              <a:buNone/>
            </a:pPr>
            <a:r>
              <a:rPr lang="en-US" sz="2400" kern="1200" dirty="0" smtClean="0">
                <a:solidFill>
                  <a:schemeClr val="tx1"/>
                </a:solidFill>
                <a:effectLst/>
                <a:latin typeface="Trebuchet MS" pitchFamily="34" charset="0"/>
                <a:ea typeface="+mj-ea"/>
                <a:cs typeface="+mj-cs"/>
              </a:rPr>
              <a:t>22. The process by which organisms keep their internal conditions relatively stable is called</a:t>
            </a:r>
          </a:p>
          <a:p>
            <a:pPr marL="0" lvl="0" indent="0">
              <a:buNone/>
            </a:pPr>
            <a:r>
              <a:rPr lang="en-US" sz="2400" kern="1200" dirty="0" smtClean="0">
                <a:solidFill>
                  <a:schemeClr val="tx1"/>
                </a:solidFill>
                <a:effectLst/>
                <a:latin typeface="Trebuchet MS" pitchFamily="34" charset="0"/>
                <a:ea typeface="+mj-ea"/>
                <a:cs typeface="+mj-cs"/>
              </a:rPr>
              <a:t>A) evolution.</a:t>
            </a:r>
          </a:p>
          <a:p>
            <a:pPr marL="0" lvl="0" indent="0">
              <a:buNone/>
            </a:pPr>
            <a:r>
              <a:rPr lang="en-US" sz="2400" kern="1200" dirty="0" smtClean="0">
                <a:solidFill>
                  <a:schemeClr val="tx1"/>
                </a:solidFill>
                <a:effectLst/>
                <a:latin typeface="Trebuchet MS" pitchFamily="34" charset="0"/>
                <a:ea typeface="+mj-ea"/>
                <a:cs typeface="+mj-cs"/>
              </a:rPr>
              <a:t>B) homeostasis.</a:t>
            </a:r>
          </a:p>
          <a:p>
            <a:pPr marL="0" lvl="0" indent="0">
              <a:buNone/>
            </a:pPr>
            <a:r>
              <a:rPr lang="en-US" sz="2400" kern="1200" dirty="0" smtClean="0">
                <a:solidFill>
                  <a:schemeClr val="tx1"/>
                </a:solidFill>
                <a:effectLst/>
                <a:latin typeface="Trebuchet MS" pitchFamily="34" charset="0"/>
                <a:ea typeface="+mj-ea"/>
                <a:cs typeface="+mj-cs"/>
              </a:rPr>
              <a:t>C) reproduction.</a:t>
            </a:r>
          </a:p>
          <a:p>
            <a:pPr marL="0" lvl="0" indent="0">
              <a:buNone/>
            </a:pPr>
            <a:r>
              <a:rPr lang="en-US" sz="2400" kern="1200" dirty="0" smtClean="0">
                <a:solidFill>
                  <a:schemeClr val="tx1"/>
                </a:solidFill>
                <a:effectLst/>
                <a:latin typeface="Trebuchet MS" pitchFamily="34" charset="0"/>
                <a:ea typeface="+mj-ea"/>
                <a:cs typeface="+mj-cs"/>
              </a:rPr>
              <a:t>D) photosynthesis.</a:t>
            </a:r>
            <a:endParaRPr lang="en-US" dirty="0"/>
          </a:p>
        </p:txBody>
      </p:sp>
      <p:pic>
        <p:nvPicPr>
          <p:cNvPr id="174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1762" y="1323975"/>
            <a:ext cx="4105275" cy="553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5088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mph" presetSubtype="0" fill="hold" nodeType="clickEffect">
                                  <p:stCondLst>
                                    <p:cond delay="0"/>
                                  </p:stCondLst>
                                  <p:iterate type="lt">
                                    <p:tmPct val="10000"/>
                                  </p:iterate>
                                  <p:childTnLst>
                                    <p:animClr clrSpc="rgb" dir="cw">
                                      <p:cBhvr override="childStyle">
                                        <p:cTn id="6" dur="500" fill="hold"/>
                                        <p:tgtEl>
                                          <p:spTgt spid="3">
                                            <p:txEl>
                                              <p:pRg st="2" end="2"/>
                                            </p:txEl>
                                          </p:spTgt>
                                        </p:tgtEl>
                                        <p:attrNameLst>
                                          <p:attrName>style.color</p:attrName>
                                        </p:attrNameLst>
                                      </p:cBhvr>
                                      <p:to>
                                        <a:schemeClr val="accent2"/>
                                      </p:to>
                                    </p:animClr>
                                    <p:animClr clrSpc="rgb" dir="cw">
                                      <p:cBhvr>
                                        <p:cTn id="7" dur="500" fill="hold"/>
                                        <p:tgtEl>
                                          <p:spTgt spid="3">
                                            <p:txEl>
                                              <p:pRg st="2" end="2"/>
                                            </p:txEl>
                                          </p:spTgt>
                                        </p:tgtEl>
                                        <p:attrNameLst>
                                          <p:attrName>fillcolor</p:attrName>
                                        </p:attrNameLst>
                                      </p:cBhvr>
                                      <p:to>
                                        <a:schemeClr val="accent2"/>
                                      </p:to>
                                    </p:animClr>
                                    <p:set>
                                      <p:cBhvr>
                                        <p:cTn id="8" dur="500" fill="hold"/>
                                        <p:tgtEl>
                                          <p:spTgt spid="3">
                                            <p:txEl>
                                              <p:pRg st="2" end="2"/>
                                            </p:txEl>
                                          </p:spTgt>
                                        </p:tgtEl>
                                        <p:attrNameLst>
                                          <p:attrName>fill.type</p:attrName>
                                        </p:attrNameLst>
                                      </p:cBhvr>
                                      <p:to>
                                        <p:strVal val="solid"/>
                                      </p:to>
                                    </p:set>
                                    <p:anim to="1.5" calcmode="lin" valueType="num">
                                      <p:cBhvr override="childStyle">
                                        <p:cTn id="9" dur="500" fill="hold"/>
                                        <p:tgtEl>
                                          <p:spTgt spid="3">
                                            <p:txEl>
                                              <p:pRg st="2" end="2"/>
                                            </p:txEl>
                                          </p:spTgt>
                                        </p:tgtEl>
                                        <p:attrNameLst>
                                          <p:attrName>style.fontSize</p:attrName>
                                        </p:attrNameLst>
                                      </p:cBhvr>
                                    </p:anim>
                                  </p:childTnLst>
                                </p:cTn>
                              </p:par>
                              <p:par>
                                <p:cTn id="10" presetID="10" presetClass="entr" presetSubtype="0" fill="hold" nodeType="withEffect">
                                  <p:stCondLst>
                                    <p:cond delay="0"/>
                                  </p:stCondLst>
                                  <p:childTnLst>
                                    <p:set>
                                      <p:cBhvr>
                                        <p:cTn id="11" dur="1" fill="hold">
                                          <p:stCondLst>
                                            <p:cond delay="0"/>
                                          </p:stCondLst>
                                        </p:cTn>
                                        <p:tgtEl>
                                          <p:spTgt spid="17411"/>
                                        </p:tgtEl>
                                        <p:attrNameLst>
                                          <p:attrName>style.visibility</p:attrName>
                                        </p:attrNameLst>
                                      </p:cBhvr>
                                      <p:to>
                                        <p:strVal val="visible"/>
                                      </p:to>
                                    </p:set>
                                    <p:animEffect transition="in" filter="fade">
                                      <p:cBhvr>
                                        <p:cTn id="12" dur="500"/>
                                        <p:tgtEl>
                                          <p:spTgt spid="17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lvl="0" algn="l"/>
            <a:r>
              <a:rPr lang="en-US" sz="3200" b="1" kern="1200" dirty="0" smtClean="0">
                <a:effectLst/>
                <a:latin typeface="Trebuchet MS" pitchFamily="34" charset="0"/>
              </a:rPr>
              <a:t>S.HS.3.7.3: The student understands that living things change following a specific pattern of developmental stages called life cycles.</a:t>
            </a:r>
            <a:endParaRPr lang="en-US" sz="3200" dirty="0">
              <a:latin typeface="Trebuchet MS" pitchFamily="34" charset="0"/>
            </a:endParaRPr>
          </a:p>
        </p:txBody>
      </p:sp>
    </p:spTree>
    <p:extLst>
      <p:ext uri="{BB962C8B-B14F-4D97-AF65-F5344CB8AC3E}">
        <p14:creationId xmlns:p14="http://schemas.microsoft.com/office/powerpoint/2010/main" val="33615898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lvl="0" algn="l"/>
            <a:r>
              <a:rPr lang="en-US" sz="3200" b="1" kern="1200" dirty="0" smtClean="0">
                <a:effectLst/>
                <a:latin typeface="Trebuchet MS" pitchFamily="34" charset="0"/>
              </a:rPr>
              <a:t>S.HS.3.2.1: The student understands living organisms contain DNA or RNA as their genetic material, which provides the instructions that specify the characteristics of organisms.</a:t>
            </a:r>
            <a:r>
              <a:rPr lang="en-US" sz="2400" kern="1200" dirty="0" smtClean="0">
                <a:effectLst/>
                <a:latin typeface="Trebuchet MS" pitchFamily="34" charset="0"/>
              </a:rPr>
              <a:t> </a:t>
            </a:r>
            <a:endParaRPr lang="en-US" sz="2400" dirty="0">
              <a:latin typeface="Trebuchet MS" pitchFamily="34" charset="0"/>
            </a:endParaRPr>
          </a:p>
        </p:txBody>
      </p:sp>
    </p:spTree>
    <p:extLst>
      <p:ext uri="{BB962C8B-B14F-4D97-AF65-F5344CB8AC3E}">
        <p14:creationId xmlns:p14="http://schemas.microsoft.com/office/powerpoint/2010/main" val="31889287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buNone/>
            </a:pPr>
            <a:r>
              <a:rPr lang="en-US" sz="2400" kern="1200" dirty="0" smtClean="0">
                <a:solidFill>
                  <a:schemeClr val="tx1"/>
                </a:solidFill>
                <a:effectLst/>
                <a:latin typeface="Trebuchet MS" pitchFamily="34" charset="0"/>
                <a:ea typeface="+mj-ea"/>
                <a:cs typeface="+mj-cs"/>
              </a:rPr>
              <a:t>23. As illustrated in this diagram, butterflies and moths exhibit a life cycle in which they go through four different stages.  This change of body form is called</a:t>
            </a:r>
          </a:p>
          <a:p>
            <a:pPr marL="0" lvl="0" indent="0">
              <a:buNone/>
            </a:pPr>
            <a:r>
              <a:rPr lang="en-US" sz="2400" kern="1200" dirty="0" smtClean="0">
                <a:solidFill>
                  <a:schemeClr val="tx1"/>
                </a:solidFill>
                <a:effectLst/>
                <a:latin typeface="Trebuchet MS" pitchFamily="34" charset="0"/>
                <a:ea typeface="+mj-ea"/>
                <a:cs typeface="+mj-cs"/>
              </a:rPr>
              <a:t>A) metaphase</a:t>
            </a:r>
          </a:p>
          <a:p>
            <a:pPr marL="0" lvl="0" indent="0">
              <a:buNone/>
            </a:pPr>
            <a:r>
              <a:rPr lang="en-US" sz="2400" kern="1200" dirty="0" smtClean="0">
                <a:solidFill>
                  <a:schemeClr val="tx1"/>
                </a:solidFill>
                <a:effectLst/>
                <a:latin typeface="Trebuchet MS" pitchFamily="34" charset="0"/>
                <a:ea typeface="+mj-ea"/>
                <a:cs typeface="+mj-cs"/>
              </a:rPr>
              <a:t>B) metabolism</a:t>
            </a:r>
          </a:p>
          <a:p>
            <a:pPr marL="0" lvl="0" indent="0">
              <a:buNone/>
            </a:pPr>
            <a:r>
              <a:rPr lang="en-US" sz="2400" kern="1200" dirty="0" smtClean="0">
                <a:solidFill>
                  <a:schemeClr val="tx1"/>
                </a:solidFill>
                <a:effectLst/>
                <a:latin typeface="Trebuchet MS" pitchFamily="34" charset="0"/>
                <a:ea typeface="+mj-ea"/>
                <a:cs typeface="+mj-cs"/>
              </a:rPr>
              <a:t>C) metastasis</a:t>
            </a:r>
          </a:p>
          <a:p>
            <a:pPr marL="0" lvl="0" indent="0">
              <a:buNone/>
            </a:pPr>
            <a:r>
              <a:rPr lang="en-US" sz="2400" kern="1200" dirty="0" smtClean="0">
                <a:solidFill>
                  <a:schemeClr val="tx1"/>
                </a:solidFill>
                <a:effectLst/>
                <a:latin typeface="Trebuchet MS" pitchFamily="34" charset="0"/>
                <a:ea typeface="+mj-ea"/>
                <a:cs typeface="+mj-cs"/>
              </a:rPr>
              <a:t>D) metamorphosis</a:t>
            </a:r>
            <a:endParaRPr lang="en-US" dirty="0"/>
          </a:p>
        </p:txBody>
      </p:sp>
      <p:pic>
        <p:nvPicPr>
          <p:cNvPr id="4" name="il_fi" descr="http://butterflygroup.files.wordpress.com/2008/12/bf.jpg?w=250&amp;h=253"/>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181600" y="3111071"/>
            <a:ext cx="3581400" cy="3625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6743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mph" presetSubtype="0" fill="hold" nodeType="clickEffect">
                                  <p:stCondLst>
                                    <p:cond delay="0"/>
                                  </p:stCondLst>
                                  <p:iterate type="lt">
                                    <p:tmPct val="10000"/>
                                  </p:iterate>
                                  <p:childTnLst>
                                    <p:animClr clrSpc="rgb" dir="cw">
                                      <p:cBhvr override="childStyle">
                                        <p:cTn id="6" dur="500" fill="hold"/>
                                        <p:tgtEl>
                                          <p:spTgt spid="3">
                                            <p:txEl>
                                              <p:pRg st="4" end="4"/>
                                            </p:txEl>
                                          </p:spTgt>
                                        </p:tgtEl>
                                        <p:attrNameLst>
                                          <p:attrName>style.color</p:attrName>
                                        </p:attrNameLst>
                                      </p:cBhvr>
                                      <p:to>
                                        <a:schemeClr val="accent2"/>
                                      </p:to>
                                    </p:animClr>
                                    <p:animClr clrSpc="rgb" dir="cw">
                                      <p:cBhvr>
                                        <p:cTn id="7" dur="500" fill="hold"/>
                                        <p:tgtEl>
                                          <p:spTgt spid="3">
                                            <p:txEl>
                                              <p:pRg st="4" end="4"/>
                                            </p:txEl>
                                          </p:spTgt>
                                        </p:tgtEl>
                                        <p:attrNameLst>
                                          <p:attrName>fillcolor</p:attrName>
                                        </p:attrNameLst>
                                      </p:cBhvr>
                                      <p:to>
                                        <a:schemeClr val="accent2"/>
                                      </p:to>
                                    </p:animClr>
                                    <p:set>
                                      <p:cBhvr>
                                        <p:cTn id="8" dur="500" fill="hold"/>
                                        <p:tgtEl>
                                          <p:spTgt spid="3">
                                            <p:txEl>
                                              <p:pRg st="4" end="4"/>
                                            </p:txEl>
                                          </p:spTgt>
                                        </p:tgtEl>
                                        <p:attrNameLst>
                                          <p:attrName>fill.type</p:attrName>
                                        </p:attrNameLst>
                                      </p:cBhvr>
                                      <p:to>
                                        <p:strVal val="solid"/>
                                      </p:to>
                                    </p:set>
                                    <p:anim to="1.5" calcmode="lin" valueType="num">
                                      <p:cBhvr override="childStyle">
                                        <p:cTn id="9" dur="500" fill="hold"/>
                                        <p:tgtEl>
                                          <p:spTgt spid="3">
                                            <p:txEl>
                                              <p:pRg st="4" end="4"/>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lvl="0" algn="l"/>
            <a:r>
              <a:rPr lang="en-US" sz="3200" b="1" kern="1200" dirty="0" smtClean="0">
                <a:effectLst/>
                <a:latin typeface="Trebuchet MS" pitchFamily="34" charset="0"/>
              </a:rPr>
              <a:t>S.HS.4.2.1</a:t>
            </a:r>
            <a:r>
              <a:rPr lang="en-US" sz="3200" kern="1200" dirty="0" smtClean="0">
                <a:effectLst/>
                <a:latin typeface="Trebuchet MS" pitchFamily="34" charset="0"/>
              </a:rPr>
              <a:t>: </a:t>
            </a:r>
            <a:r>
              <a:rPr lang="en-US" sz="3200" b="1" kern="1200" dirty="0" smtClean="0">
                <a:effectLst/>
                <a:latin typeface="Trebuchet MS" pitchFamily="34" charset="0"/>
              </a:rPr>
              <a:t>The student understands geological time is used to understand the earth’s past.</a:t>
            </a:r>
            <a:endParaRPr lang="en-US" sz="3200" dirty="0">
              <a:latin typeface="Trebuchet MS" pitchFamily="34" charset="0"/>
            </a:endParaRPr>
          </a:p>
        </p:txBody>
      </p:sp>
    </p:spTree>
    <p:extLst>
      <p:ext uri="{BB962C8B-B14F-4D97-AF65-F5344CB8AC3E}">
        <p14:creationId xmlns:p14="http://schemas.microsoft.com/office/powerpoint/2010/main" val="27928191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76400"/>
            <a:ext cx="8610600" cy="4572000"/>
          </a:xfrm>
        </p:spPr>
        <p:txBody>
          <a:bodyPr/>
          <a:lstStyle/>
          <a:p>
            <a:pPr marL="0" lvl="0" indent="0">
              <a:buNone/>
            </a:pPr>
            <a:r>
              <a:rPr lang="en-US" sz="2400" kern="1200" dirty="0" smtClean="0">
                <a:solidFill>
                  <a:schemeClr val="tx1"/>
                </a:solidFill>
                <a:effectLst/>
                <a:latin typeface="Trebuchet MS" pitchFamily="34" charset="0"/>
                <a:ea typeface="+mj-ea"/>
                <a:cs typeface="+mj-cs"/>
              </a:rPr>
              <a:t>24.</a:t>
            </a:r>
            <a:r>
              <a:rPr lang="en-US" sz="2400" kern="1200" baseline="0" dirty="0" smtClean="0">
                <a:solidFill>
                  <a:schemeClr val="tx1"/>
                </a:solidFill>
                <a:effectLst/>
                <a:latin typeface="Trebuchet MS" pitchFamily="34" charset="0"/>
                <a:ea typeface="+mj-ea"/>
                <a:cs typeface="+mj-cs"/>
              </a:rPr>
              <a:t> </a:t>
            </a:r>
            <a:r>
              <a:rPr lang="en-US" sz="2400" kern="1200" dirty="0" smtClean="0">
                <a:solidFill>
                  <a:schemeClr val="tx1"/>
                </a:solidFill>
                <a:effectLst/>
                <a:latin typeface="Trebuchet MS" pitchFamily="34" charset="0"/>
                <a:ea typeface="+mj-ea"/>
                <a:cs typeface="+mj-cs"/>
              </a:rPr>
              <a:t>Scientific evidence indicates that the concentration of oxygen in Earth’s atmosphere increased dramatically approximately 2 billion years ago.  Which event </a:t>
            </a:r>
            <a:r>
              <a:rPr lang="en-US" sz="2400" b="1" kern="1200" dirty="0" smtClean="0">
                <a:solidFill>
                  <a:schemeClr val="tx1"/>
                </a:solidFill>
                <a:effectLst/>
                <a:latin typeface="Trebuchet MS" pitchFamily="34" charset="0"/>
                <a:ea typeface="+mj-ea"/>
                <a:cs typeface="+mj-cs"/>
              </a:rPr>
              <a:t>most</a:t>
            </a:r>
            <a:r>
              <a:rPr lang="en-US" sz="2400" kern="1200" dirty="0" smtClean="0">
                <a:solidFill>
                  <a:schemeClr val="tx1"/>
                </a:solidFill>
                <a:effectLst/>
                <a:latin typeface="Trebuchet MS" pitchFamily="34" charset="0"/>
                <a:ea typeface="+mj-ea"/>
                <a:cs typeface="+mj-cs"/>
              </a:rPr>
              <a:t> closely coincides with this change in Earth’s atmosphere?</a:t>
            </a:r>
          </a:p>
          <a:p>
            <a:pPr marL="0" lvl="0" indent="0">
              <a:buNone/>
            </a:pPr>
            <a:r>
              <a:rPr lang="en-US" sz="2400" kern="1200" dirty="0" smtClean="0">
                <a:solidFill>
                  <a:schemeClr val="tx1"/>
                </a:solidFill>
                <a:effectLst/>
                <a:latin typeface="Trebuchet MS" pitchFamily="34" charset="0"/>
                <a:ea typeface="+mj-ea"/>
                <a:cs typeface="+mj-cs"/>
              </a:rPr>
              <a:t>A) mammals appeared on land</a:t>
            </a:r>
          </a:p>
          <a:p>
            <a:pPr marL="0" lvl="0" indent="0">
              <a:buNone/>
            </a:pPr>
            <a:r>
              <a:rPr lang="en-US" sz="2400" kern="1200" dirty="0" smtClean="0">
                <a:solidFill>
                  <a:schemeClr val="tx1"/>
                </a:solidFill>
                <a:effectLst/>
                <a:latin typeface="Trebuchet MS" pitchFamily="34" charset="0"/>
                <a:ea typeface="+mj-ea"/>
                <a:cs typeface="+mj-cs"/>
              </a:rPr>
              <a:t>B) volcanic outgassing increased</a:t>
            </a:r>
          </a:p>
          <a:p>
            <a:pPr marL="0" lvl="0" indent="0">
              <a:buNone/>
            </a:pPr>
            <a:r>
              <a:rPr lang="en-US" sz="2400" kern="1200" dirty="0" smtClean="0">
                <a:solidFill>
                  <a:schemeClr val="tx1"/>
                </a:solidFill>
                <a:effectLst/>
                <a:latin typeface="Trebuchet MS" pitchFamily="34" charset="0"/>
                <a:ea typeface="+mj-ea"/>
                <a:cs typeface="+mj-cs"/>
              </a:rPr>
              <a:t>C) decay of organic matter increased</a:t>
            </a:r>
          </a:p>
          <a:p>
            <a:pPr marL="0" lvl="0" indent="0">
              <a:buNone/>
            </a:pPr>
            <a:r>
              <a:rPr lang="en-US" sz="2400" kern="1200" dirty="0" smtClean="0">
                <a:solidFill>
                  <a:schemeClr val="tx1"/>
                </a:solidFill>
                <a:effectLst/>
                <a:latin typeface="Trebuchet MS" pitchFamily="34" charset="0"/>
                <a:ea typeface="+mj-ea"/>
                <a:cs typeface="+mj-cs"/>
              </a:rPr>
              <a:t>D) photosynthetic organisms appeared</a:t>
            </a:r>
            <a:endParaRPr lang="en-US" dirty="0"/>
          </a:p>
        </p:txBody>
      </p:sp>
    </p:spTree>
    <p:extLst>
      <p:ext uri="{BB962C8B-B14F-4D97-AF65-F5344CB8AC3E}">
        <p14:creationId xmlns:p14="http://schemas.microsoft.com/office/powerpoint/2010/main" val="525920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mph" presetSubtype="0" fill="hold" nodeType="clickEffect">
                                  <p:stCondLst>
                                    <p:cond delay="0"/>
                                  </p:stCondLst>
                                  <p:iterate type="lt">
                                    <p:tmPct val="10000"/>
                                  </p:iterate>
                                  <p:childTnLst>
                                    <p:animClr clrSpc="rgb" dir="cw">
                                      <p:cBhvr override="childStyle">
                                        <p:cTn id="6" dur="500" fill="hold"/>
                                        <p:tgtEl>
                                          <p:spTgt spid="3">
                                            <p:txEl>
                                              <p:pRg st="4" end="4"/>
                                            </p:txEl>
                                          </p:spTgt>
                                        </p:tgtEl>
                                        <p:attrNameLst>
                                          <p:attrName>style.color</p:attrName>
                                        </p:attrNameLst>
                                      </p:cBhvr>
                                      <p:to>
                                        <a:schemeClr val="accent2"/>
                                      </p:to>
                                    </p:animClr>
                                    <p:animClr clrSpc="rgb" dir="cw">
                                      <p:cBhvr>
                                        <p:cTn id="7" dur="500" fill="hold"/>
                                        <p:tgtEl>
                                          <p:spTgt spid="3">
                                            <p:txEl>
                                              <p:pRg st="4" end="4"/>
                                            </p:txEl>
                                          </p:spTgt>
                                        </p:tgtEl>
                                        <p:attrNameLst>
                                          <p:attrName>fillcolor</p:attrName>
                                        </p:attrNameLst>
                                      </p:cBhvr>
                                      <p:to>
                                        <a:schemeClr val="accent2"/>
                                      </p:to>
                                    </p:animClr>
                                    <p:set>
                                      <p:cBhvr>
                                        <p:cTn id="8" dur="500" fill="hold"/>
                                        <p:tgtEl>
                                          <p:spTgt spid="3">
                                            <p:txEl>
                                              <p:pRg st="4" end="4"/>
                                            </p:txEl>
                                          </p:spTgt>
                                        </p:tgtEl>
                                        <p:attrNameLst>
                                          <p:attrName>fill.type</p:attrName>
                                        </p:attrNameLst>
                                      </p:cBhvr>
                                      <p:to>
                                        <p:strVal val="solid"/>
                                      </p:to>
                                    </p:set>
                                    <p:anim to="1.5" calcmode="lin" valueType="num">
                                      <p:cBhvr override="childStyle">
                                        <p:cTn id="9" dur="500" fill="hold"/>
                                        <p:tgtEl>
                                          <p:spTgt spid="3">
                                            <p:txEl>
                                              <p:pRg st="4" end="4"/>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3269" t="19354" r="31307" b="4954"/>
          <a:stretch/>
        </p:blipFill>
        <p:spPr bwMode="auto">
          <a:xfrm>
            <a:off x="2209800" y="38981"/>
            <a:ext cx="5083126" cy="6788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446861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lvl="0" algn="l"/>
            <a:r>
              <a:rPr lang="en-US" sz="3200" b="1" kern="1200" dirty="0" smtClean="0">
                <a:effectLst/>
                <a:latin typeface="Trebuchet MS" pitchFamily="34" charset="0"/>
              </a:rPr>
              <a:t>S.HS.6.3.1: The student understands natural resources from the lithosphere and ecosystems are required to sustain human populations.</a:t>
            </a:r>
            <a:endParaRPr lang="en-US" sz="3200" dirty="0">
              <a:latin typeface="Trebuchet MS" pitchFamily="34" charset="0"/>
            </a:endParaRPr>
          </a:p>
        </p:txBody>
      </p:sp>
    </p:spTree>
    <p:extLst>
      <p:ext uri="{BB962C8B-B14F-4D97-AF65-F5344CB8AC3E}">
        <p14:creationId xmlns:p14="http://schemas.microsoft.com/office/powerpoint/2010/main" val="358037414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buNone/>
            </a:pPr>
            <a:r>
              <a:rPr lang="en-US" sz="2400" kern="1200" dirty="0" smtClean="0">
                <a:solidFill>
                  <a:schemeClr val="tx1"/>
                </a:solidFill>
                <a:effectLst/>
                <a:latin typeface="Trebuchet MS" pitchFamily="34" charset="0"/>
                <a:ea typeface="+mj-ea"/>
                <a:cs typeface="+mj-cs"/>
              </a:rPr>
              <a:t>25. Large scale clear-cutting of forests near a heavily populated area would </a:t>
            </a:r>
            <a:r>
              <a:rPr lang="en-US" sz="2400" b="1" kern="1200" dirty="0" smtClean="0">
                <a:solidFill>
                  <a:schemeClr val="tx1"/>
                </a:solidFill>
                <a:effectLst/>
                <a:latin typeface="Trebuchet MS" pitchFamily="34" charset="0"/>
                <a:ea typeface="+mj-ea"/>
                <a:cs typeface="+mj-cs"/>
              </a:rPr>
              <a:t>most likely</a:t>
            </a:r>
            <a:r>
              <a:rPr lang="en-US" sz="2400" kern="1200" dirty="0" smtClean="0">
                <a:solidFill>
                  <a:schemeClr val="tx1"/>
                </a:solidFill>
                <a:effectLst/>
                <a:latin typeface="Trebuchet MS" pitchFamily="34" charset="0"/>
                <a:ea typeface="+mj-ea"/>
                <a:cs typeface="+mj-cs"/>
              </a:rPr>
              <a:t> result in a local increase in which atmospheric gas?</a:t>
            </a:r>
          </a:p>
          <a:p>
            <a:pPr marL="0" lvl="0" indent="0">
              <a:buNone/>
            </a:pPr>
            <a:r>
              <a:rPr lang="en-US" sz="2400" dirty="0" smtClean="0">
                <a:effectLst/>
                <a:latin typeface="Trebuchet MS" pitchFamily="34" charset="0"/>
              </a:rPr>
              <a:t>A)</a:t>
            </a:r>
            <a:r>
              <a:rPr lang="en-US" sz="2400" baseline="0" dirty="0" smtClean="0">
                <a:effectLst/>
                <a:latin typeface="Trebuchet MS" pitchFamily="34" charset="0"/>
              </a:rPr>
              <a:t> </a:t>
            </a:r>
            <a:r>
              <a:rPr lang="en-US" sz="2400" dirty="0" smtClean="0">
                <a:effectLst/>
                <a:latin typeface="Trebuchet MS" pitchFamily="34" charset="0"/>
              </a:rPr>
              <a:t>oxygen	</a:t>
            </a:r>
          </a:p>
          <a:p>
            <a:pPr marL="0" lvl="0" indent="0">
              <a:buNone/>
            </a:pPr>
            <a:r>
              <a:rPr lang="en-US" sz="2400" dirty="0" smtClean="0">
                <a:effectLst/>
                <a:latin typeface="Trebuchet MS" pitchFamily="34" charset="0"/>
              </a:rPr>
              <a:t>B) nitrogen </a:t>
            </a:r>
          </a:p>
          <a:p>
            <a:pPr marL="0" lvl="0" indent="0">
              <a:buNone/>
            </a:pPr>
            <a:r>
              <a:rPr lang="en-US" sz="2400" dirty="0" smtClean="0">
                <a:effectLst/>
                <a:latin typeface="Trebuchet MS" pitchFamily="34" charset="0"/>
              </a:rPr>
              <a:t>C) sulfur dioxide</a:t>
            </a:r>
          </a:p>
          <a:p>
            <a:pPr marL="0" lvl="0" indent="0">
              <a:buNone/>
            </a:pPr>
            <a:r>
              <a:rPr lang="en-US" sz="2400" dirty="0" smtClean="0">
                <a:effectLst/>
                <a:latin typeface="Trebuchet MS" pitchFamily="34" charset="0"/>
              </a:rPr>
              <a:t>D) carbon dioxide</a:t>
            </a:r>
            <a:endParaRPr lang="en-US" dirty="0"/>
          </a:p>
        </p:txBody>
      </p:sp>
    </p:spTree>
    <p:extLst>
      <p:ext uri="{BB962C8B-B14F-4D97-AF65-F5344CB8AC3E}">
        <p14:creationId xmlns:p14="http://schemas.microsoft.com/office/powerpoint/2010/main" val="1453446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mph" presetSubtype="0" fill="hold" nodeType="clickEffect">
                                  <p:stCondLst>
                                    <p:cond delay="0"/>
                                  </p:stCondLst>
                                  <p:iterate type="lt">
                                    <p:tmPct val="10000"/>
                                  </p:iterate>
                                  <p:childTnLst>
                                    <p:animClr clrSpc="rgb" dir="cw">
                                      <p:cBhvr override="childStyle">
                                        <p:cTn id="6" dur="500" fill="hold"/>
                                        <p:tgtEl>
                                          <p:spTgt spid="3">
                                            <p:txEl>
                                              <p:pRg st="4" end="4"/>
                                            </p:txEl>
                                          </p:spTgt>
                                        </p:tgtEl>
                                        <p:attrNameLst>
                                          <p:attrName>style.color</p:attrName>
                                        </p:attrNameLst>
                                      </p:cBhvr>
                                      <p:to>
                                        <a:schemeClr val="accent2"/>
                                      </p:to>
                                    </p:animClr>
                                    <p:animClr clrSpc="rgb" dir="cw">
                                      <p:cBhvr>
                                        <p:cTn id="7" dur="500" fill="hold"/>
                                        <p:tgtEl>
                                          <p:spTgt spid="3">
                                            <p:txEl>
                                              <p:pRg st="4" end="4"/>
                                            </p:txEl>
                                          </p:spTgt>
                                        </p:tgtEl>
                                        <p:attrNameLst>
                                          <p:attrName>fillcolor</p:attrName>
                                        </p:attrNameLst>
                                      </p:cBhvr>
                                      <p:to>
                                        <a:schemeClr val="accent2"/>
                                      </p:to>
                                    </p:animClr>
                                    <p:set>
                                      <p:cBhvr>
                                        <p:cTn id="8" dur="500" fill="hold"/>
                                        <p:tgtEl>
                                          <p:spTgt spid="3">
                                            <p:txEl>
                                              <p:pRg st="4" end="4"/>
                                            </p:txEl>
                                          </p:spTgt>
                                        </p:tgtEl>
                                        <p:attrNameLst>
                                          <p:attrName>fill.type</p:attrName>
                                        </p:attrNameLst>
                                      </p:cBhvr>
                                      <p:to>
                                        <p:strVal val="solid"/>
                                      </p:to>
                                    </p:set>
                                    <p:anim to="1.5" calcmode="lin" valueType="num">
                                      <p:cBhvr override="childStyle">
                                        <p:cTn id="9" dur="500" fill="hold"/>
                                        <p:tgtEl>
                                          <p:spTgt spid="3">
                                            <p:txEl>
                                              <p:pRg st="4" end="4"/>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buNone/>
            </a:pPr>
            <a:r>
              <a:rPr lang="en-US" sz="2400" kern="1200" dirty="0" smtClean="0">
                <a:solidFill>
                  <a:schemeClr val="tx1"/>
                </a:solidFill>
                <a:effectLst/>
                <a:latin typeface="Trebuchet MS" pitchFamily="34" charset="0"/>
                <a:ea typeface="+mj-ea"/>
                <a:cs typeface="+mj-cs"/>
              </a:rPr>
              <a:t>2. During an investigation, tall pea plants were crossed with short pea plants.  All of the offspring from this cross were tall.  Which term </a:t>
            </a:r>
            <a:r>
              <a:rPr lang="en-US" sz="2400" b="1" kern="1200" dirty="0" smtClean="0">
                <a:solidFill>
                  <a:schemeClr val="tx1"/>
                </a:solidFill>
                <a:effectLst/>
                <a:latin typeface="Trebuchet MS" pitchFamily="34" charset="0"/>
                <a:ea typeface="+mj-ea"/>
                <a:cs typeface="+mj-cs"/>
              </a:rPr>
              <a:t>best</a:t>
            </a:r>
            <a:r>
              <a:rPr lang="en-US" sz="2400" kern="1200" dirty="0" smtClean="0">
                <a:solidFill>
                  <a:schemeClr val="tx1"/>
                </a:solidFill>
                <a:effectLst/>
                <a:latin typeface="Trebuchet MS" pitchFamily="34" charset="0"/>
                <a:ea typeface="+mj-ea"/>
                <a:cs typeface="+mj-cs"/>
              </a:rPr>
              <a:t> describes the tall trait for the pea plants?</a:t>
            </a:r>
          </a:p>
          <a:p>
            <a:pPr marL="0" indent="0">
              <a:buNone/>
            </a:pPr>
            <a:r>
              <a:rPr lang="en-US" sz="2400" kern="1200" dirty="0" smtClean="0">
                <a:solidFill>
                  <a:schemeClr val="tx1"/>
                </a:solidFill>
                <a:effectLst/>
                <a:latin typeface="Trebuchet MS" pitchFamily="34" charset="0"/>
                <a:ea typeface="+mj-ea"/>
                <a:cs typeface="+mj-cs"/>
              </a:rPr>
              <a:t>A) linked</a:t>
            </a:r>
          </a:p>
          <a:p>
            <a:pPr marL="0" indent="0">
              <a:buNone/>
            </a:pPr>
            <a:r>
              <a:rPr lang="en-US" sz="2400" kern="1200" dirty="0" smtClean="0">
                <a:solidFill>
                  <a:schemeClr val="tx1"/>
                </a:solidFill>
                <a:effectLst/>
                <a:latin typeface="Trebuchet MS" pitchFamily="34" charset="0"/>
                <a:ea typeface="+mj-ea"/>
                <a:cs typeface="+mj-cs"/>
              </a:rPr>
              <a:t>B) dominant</a:t>
            </a:r>
          </a:p>
          <a:p>
            <a:pPr marL="0" indent="0">
              <a:buNone/>
            </a:pPr>
            <a:r>
              <a:rPr lang="en-US" sz="2400" kern="1200" dirty="0" smtClean="0">
                <a:solidFill>
                  <a:schemeClr val="tx1"/>
                </a:solidFill>
                <a:effectLst/>
                <a:latin typeface="Trebuchet MS" pitchFamily="34" charset="0"/>
                <a:ea typeface="+mj-ea"/>
                <a:cs typeface="+mj-cs"/>
              </a:rPr>
              <a:t>C) recessive</a:t>
            </a:r>
          </a:p>
          <a:p>
            <a:pPr marL="0" indent="0">
              <a:buNone/>
            </a:pPr>
            <a:r>
              <a:rPr lang="en-US" sz="2400" kern="1200" dirty="0" smtClean="0">
                <a:solidFill>
                  <a:schemeClr val="tx1"/>
                </a:solidFill>
                <a:effectLst/>
                <a:latin typeface="Trebuchet MS" pitchFamily="34" charset="0"/>
                <a:ea typeface="+mj-ea"/>
                <a:cs typeface="+mj-cs"/>
              </a:rPr>
              <a:t>D) </a:t>
            </a:r>
            <a:r>
              <a:rPr lang="en-US" sz="2400" kern="1200" dirty="0" err="1" smtClean="0">
                <a:solidFill>
                  <a:schemeClr val="tx1"/>
                </a:solidFill>
                <a:effectLst/>
                <a:latin typeface="Trebuchet MS" pitchFamily="34" charset="0"/>
                <a:ea typeface="+mj-ea"/>
                <a:cs typeface="+mj-cs"/>
              </a:rPr>
              <a:t>codominant</a:t>
            </a:r>
            <a:endParaRPr lang="en-US" dirty="0"/>
          </a:p>
        </p:txBody>
      </p:sp>
    </p:spTree>
    <p:extLst>
      <p:ext uri="{BB962C8B-B14F-4D97-AF65-F5344CB8AC3E}">
        <p14:creationId xmlns:p14="http://schemas.microsoft.com/office/powerpoint/2010/main" val="41995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mph" presetSubtype="0" fill="hold" nodeType="clickEffect">
                                  <p:stCondLst>
                                    <p:cond delay="0"/>
                                  </p:stCondLst>
                                  <p:iterate type="lt">
                                    <p:tmPct val="10000"/>
                                  </p:iterate>
                                  <p:childTnLst>
                                    <p:animClr clrSpc="rgb" dir="cw">
                                      <p:cBhvr override="childStyle">
                                        <p:cTn id="6" dur="500" fill="hold"/>
                                        <p:tgtEl>
                                          <p:spTgt spid="3">
                                            <p:txEl>
                                              <p:pRg st="2" end="2"/>
                                            </p:txEl>
                                          </p:spTgt>
                                        </p:tgtEl>
                                        <p:attrNameLst>
                                          <p:attrName>style.color</p:attrName>
                                        </p:attrNameLst>
                                      </p:cBhvr>
                                      <p:to>
                                        <a:schemeClr val="accent2"/>
                                      </p:to>
                                    </p:animClr>
                                    <p:animClr clrSpc="rgb" dir="cw">
                                      <p:cBhvr>
                                        <p:cTn id="7" dur="500" fill="hold"/>
                                        <p:tgtEl>
                                          <p:spTgt spid="3">
                                            <p:txEl>
                                              <p:pRg st="2" end="2"/>
                                            </p:txEl>
                                          </p:spTgt>
                                        </p:tgtEl>
                                        <p:attrNameLst>
                                          <p:attrName>fillcolor</p:attrName>
                                        </p:attrNameLst>
                                      </p:cBhvr>
                                      <p:to>
                                        <a:schemeClr val="accent2"/>
                                      </p:to>
                                    </p:animClr>
                                    <p:set>
                                      <p:cBhvr>
                                        <p:cTn id="8" dur="500" fill="hold"/>
                                        <p:tgtEl>
                                          <p:spTgt spid="3">
                                            <p:txEl>
                                              <p:pRg st="2" end="2"/>
                                            </p:txEl>
                                          </p:spTgt>
                                        </p:tgtEl>
                                        <p:attrNameLst>
                                          <p:attrName>fill.type</p:attrName>
                                        </p:attrNameLst>
                                      </p:cBhvr>
                                      <p:to>
                                        <p:strVal val="solid"/>
                                      </p:to>
                                    </p:set>
                                    <p:anim to="1.5" calcmode="lin" valueType="num">
                                      <p:cBhvr override="childStyle">
                                        <p:cTn id="9" dur="500" fill="hold"/>
                                        <p:tgtEl>
                                          <p:spTgt spid="3">
                                            <p:txEl>
                                              <p:pRg st="2" end="2"/>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2400" kern="1200" dirty="0" smtClean="0">
                <a:solidFill>
                  <a:schemeClr val="tx1"/>
                </a:solidFill>
                <a:effectLst/>
                <a:latin typeface="Trebuchet MS" pitchFamily="34" charset="0"/>
                <a:ea typeface="+mj-ea"/>
                <a:cs typeface="+mj-cs"/>
              </a:rPr>
              <a:t> </a:t>
            </a:r>
            <a:endParaRPr lang="en-US" sz="2400" dirty="0">
              <a:latin typeface="Trebuchet MS" pitchFamily="34" charset="0"/>
            </a:endParaRPr>
          </a:p>
        </p:txBody>
      </p:sp>
      <p:sp>
        <p:nvSpPr>
          <p:cNvPr id="3" name="Content Placeholder 2"/>
          <p:cNvSpPr>
            <a:spLocks noGrp="1"/>
          </p:cNvSpPr>
          <p:nvPr>
            <p:ph idx="1"/>
          </p:nvPr>
        </p:nvSpPr>
        <p:spPr/>
        <p:txBody>
          <a:bodyPr>
            <a:normAutofit/>
          </a:bodyPr>
          <a:lstStyle/>
          <a:p>
            <a:pPr marL="0" lvl="0" indent="0">
              <a:buNone/>
            </a:pPr>
            <a:r>
              <a:rPr lang="en-US" sz="2400" kern="1200" dirty="0" smtClean="0">
                <a:solidFill>
                  <a:schemeClr val="tx1"/>
                </a:solidFill>
                <a:effectLst/>
                <a:latin typeface="Trebuchet MS" pitchFamily="34" charset="0"/>
                <a:ea typeface="+mj-ea"/>
                <a:cs typeface="+mj-cs"/>
              </a:rPr>
              <a:t>3. Variation in human skin color is influenced by multiple genes. This is an example of</a:t>
            </a:r>
          </a:p>
          <a:p>
            <a:pPr marL="0" lvl="0" indent="0">
              <a:buNone/>
            </a:pPr>
            <a:r>
              <a:rPr lang="en-US" sz="2400" kern="1200" dirty="0" smtClean="0">
                <a:solidFill>
                  <a:schemeClr val="tx1"/>
                </a:solidFill>
                <a:effectLst/>
                <a:latin typeface="Trebuchet MS" pitchFamily="34" charset="0"/>
                <a:ea typeface="+mj-ea"/>
                <a:cs typeface="+mj-cs"/>
              </a:rPr>
              <a:t>A) </a:t>
            </a:r>
            <a:r>
              <a:rPr lang="en-US" sz="2400" kern="1200" dirty="0" err="1" smtClean="0">
                <a:solidFill>
                  <a:schemeClr val="tx1"/>
                </a:solidFill>
                <a:effectLst/>
                <a:latin typeface="Trebuchet MS" pitchFamily="34" charset="0"/>
                <a:ea typeface="+mj-ea"/>
                <a:cs typeface="+mj-cs"/>
              </a:rPr>
              <a:t>codominance</a:t>
            </a:r>
            <a:r>
              <a:rPr lang="en-US" sz="2400" kern="1200" dirty="0" smtClean="0">
                <a:solidFill>
                  <a:schemeClr val="tx1"/>
                </a:solidFill>
                <a:effectLst/>
                <a:latin typeface="Trebuchet MS" pitchFamily="34" charset="0"/>
                <a:ea typeface="+mj-ea"/>
                <a:cs typeface="+mj-cs"/>
              </a:rPr>
              <a:t>.</a:t>
            </a:r>
          </a:p>
          <a:p>
            <a:pPr marL="0" lvl="0" indent="0">
              <a:buNone/>
            </a:pPr>
            <a:r>
              <a:rPr lang="en-US" sz="2400" kern="1200" dirty="0" smtClean="0">
                <a:solidFill>
                  <a:schemeClr val="tx1"/>
                </a:solidFill>
                <a:effectLst/>
                <a:latin typeface="Trebuchet MS" pitchFamily="34" charset="0"/>
                <a:ea typeface="+mj-ea"/>
                <a:cs typeface="+mj-cs"/>
              </a:rPr>
              <a:t>B) multiple alleles.</a:t>
            </a:r>
          </a:p>
          <a:p>
            <a:pPr marL="0" lvl="0" indent="0">
              <a:buNone/>
            </a:pPr>
            <a:r>
              <a:rPr lang="en-US" sz="2400" kern="1200" dirty="0" smtClean="0">
                <a:solidFill>
                  <a:schemeClr val="tx1"/>
                </a:solidFill>
                <a:effectLst/>
                <a:latin typeface="Trebuchet MS" pitchFamily="34" charset="0"/>
                <a:ea typeface="+mj-ea"/>
                <a:cs typeface="+mj-cs"/>
              </a:rPr>
              <a:t>C) polygenic inheritance.</a:t>
            </a:r>
          </a:p>
          <a:p>
            <a:pPr marL="0" lvl="0" indent="0">
              <a:buNone/>
            </a:pPr>
            <a:r>
              <a:rPr lang="en-US" sz="2400" kern="1200" dirty="0" smtClean="0">
                <a:solidFill>
                  <a:schemeClr val="tx1"/>
                </a:solidFill>
                <a:effectLst/>
                <a:latin typeface="Trebuchet MS" pitchFamily="34" charset="0"/>
                <a:ea typeface="+mj-ea"/>
                <a:cs typeface="+mj-cs"/>
              </a:rPr>
              <a:t>D) intermediate inheritance.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9408" y="3352800"/>
            <a:ext cx="2951717" cy="339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8582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mph" presetSubtype="0" fill="hold" nodeType="clickEffect">
                                  <p:stCondLst>
                                    <p:cond delay="0"/>
                                  </p:stCondLst>
                                  <p:iterate type="lt">
                                    <p:tmPct val="10000"/>
                                  </p:iterate>
                                  <p:childTnLst>
                                    <p:animClr clrSpc="rgb" dir="cw">
                                      <p:cBhvr override="childStyle">
                                        <p:cTn id="6" dur="500" fill="hold"/>
                                        <p:tgtEl>
                                          <p:spTgt spid="3">
                                            <p:txEl>
                                              <p:pRg st="3" end="3"/>
                                            </p:txEl>
                                          </p:spTgt>
                                        </p:tgtEl>
                                        <p:attrNameLst>
                                          <p:attrName>style.color</p:attrName>
                                        </p:attrNameLst>
                                      </p:cBhvr>
                                      <p:to>
                                        <a:schemeClr val="accent2"/>
                                      </p:to>
                                    </p:animClr>
                                    <p:animClr clrSpc="rgb" dir="cw">
                                      <p:cBhvr>
                                        <p:cTn id="7" dur="500" fill="hold"/>
                                        <p:tgtEl>
                                          <p:spTgt spid="3">
                                            <p:txEl>
                                              <p:pRg st="3" end="3"/>
                                            </p:txEl>
                                          </p:spTgt>
                                        </p:tgtEl>
                                        <p:attrNameLst>
                                          <p:attrName>fillcolor</p:attrName>
                                        </p:attrNameLst>
                                      </p:cBhvr>
                                      <p:to>
                                        <a:schemeClr val="accent2"/>
                                      </p:to>
                                    </p:animClr>
                                    <p:set>
                                      <p:cBhvr>
                                        <p:cTn id="8" dur="500" fill="hold"/>
                                        <p:tgtEl>
                                          <p:spTgt spid="3">
                                            <p:txEl>
                                              <p:pRg st="3" end="3"/>
                                            </p:txEl>
                                          </p:spTgt>
                                        </p:tgtEl>
                                        <p:attrNameLst>
                                          <p:attrName>fill.type</p:attrName>
                                        </p:attrNameLst>
                                      </p:cBhvr>
                                      <p:to>
                                        <p:strVal val="solid"/>
                                      </p:to>
                                    </p:set>
                                    <p:anim to="1.5" calcmode="lin" valueType="num">
                                      <p:cBhvr override="childStyle">
                                        <p:cTn id="9" dur="500" fill="hold"/>
                                        <p:tgtEl>
                                          <p:spTgt spid="3">
                                            <p:txEl>
                                              <p:pRg st="3" end="3"/>
                                            </p:txEl>
                                          </p:spTgt>
                                        </p:tgtEl>
                                        <p:attrNameLst>
                                          <p:attrName>style.fontSize</p:attrName>
                                        </p:attrNameLst>
                                      </p:cBhvr>
                                    </p:anim>
                                  </p:childTnLst>
                                </p:cTn>
                              </p:par>
                              <p:par>
                                <p:cTn id="10" presetID="10" presetClass="entr" presetSubtype="0" fill="hold" nodeType="with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lvl="0" algn="l"/>
            <a:r>
              <a:rPr lang="en-US" sz="3200" b="1" kern="1200" dirty="0" smtClean="0">
                <a:effectLst/>
                <a:latin typeface="Trebuchet MS" pitchFamily="34" charset="0"/>
              </a:rPr>
              <a:t>S.HS.3.2.3: The student understands hereditary information is contained in genes, located in the chromosomes of each cell.</a:t>
            </a:r>
            <a:endParaRPr lang="en-US" sz="3200" dirty="0">
              <a:latin typeface="Trebuchet MS" pitchFamily="34" charset="0"/>
            </a:endParaRPr>
          </a:p>
        </p:txBody>
      </p:sp>
    </p:spTree>
    <p:extLst>
      <p:ext uri="{BB962C8B-B14F-4D97-AF65-F5344CB8AC3E}">
        <p14:creationId xmlns:p14="http://schemas.microsoft.com/office/powerpoint/2010/main" val="12984076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25460"/>
            <a:ext cx="4572000" cy="5322940"/>
          </a:xfrm>
        </p:spPr>
        <p:txBody>
          <a:bodyPr>
            <a:normAutofit/>
          </a:bodyPr>
          <a:lstStyle/>
          <a:p>
            <a:pPr marL="0" lvl="0" indent="0">
              <a:buNone/>
            </a:pPr>
            <a:r>
              <a:rPr lang="en-US" sz="2400" kern="1200" dirty="0" smtClean="0">
                <a:solidFill>
                  <a:schemeClr val="tx1"/>
                </a:solidFill>
                <a:effectLst/>
                <a:latin typeface="Trebuchet MS" pitchFamily="34" charset="0"/>
                <a:ea typeface="+mj-ea"/>
                <a:cs typeface="+mj-cs"/>
              </a:rPr>
              <a:t>4.</a:t>
            </a:r>
            <a:r>
              <a:rPr lang="en-US" sz="2400" kern="1200" baseline="0" dirty="0" smtClean="0">
                <a:solidFill>
                  <a:schemeClr val="tx1"/>
                </a:solidFill>
                <a:effectLst/>
                <a:latin typeface="Trebuchet MS" pitchFamily="34" charset="0"/>
                <a:ea typeface="+mj-ea"/>
                <a:cs typeface="+mj-cs"/>
              </a:rPr>
              <a:t> </a:t>
            </a:r>
            <a:r>
              <a:rPr lang="en-US" sz="2400" kern="1200" dirty="0" smtClean="0">
                <a:solidFill>
                  <a:schemeClr val="tx1"/>
                </a:solidFill>
                <a:effectLst/>
                <a:latin typeface="Trebuchet MS" pitchFamily="34" charset="0"/>
                <a:ea typeface="+mj-ea"/>
                <a:cs typeface="+mj-cs"/>
              </a:rPr>
              <a:t>In the </a:t>
            </a:r>
            <a:r>
              <a:rPr lang="en-US" sz="2400" kern="1200" dirty="0" err="1" smtClean="0">
                <a:solidFill>
                  <a:schemeClr val="tx1"/>
                </a:solidFill>
                <a:effectLst/>
                <a:latin typeface="Trebuchet MS" pitchFamily="34" charset="0"/>
                <a:ea typeface="+mj-ea"/>
                <a:cs typeface="+mj-cs"/>
              </a:rPr>
              <a:t>Punnett</a:t>
            </a:r>
            <a:r>
              <a:rPr lang="en-US" sz="2400" kern="1200" dirty="0" smtClean="0">
                <a:solidFill>
                  <a:schemeClr val="tx1"/>
                </a:solidFill>
                <a:effectLst/>
                <a:latin typeface="Trebuchet MS" pitchFamily="34" charset="0"/>
                <a:ea typeface="+mj-ea"/>
                <a:cs typeface="+mj-cs"/>
              </a:rPr>
              <a:t> square shown here, which of the following is true about the offspring resulting from the cross?</a:t>
            </a:r>
          </a:p>
          <a:p>
            <a:pPr marL="0" lvl="0" indent="0">
              <a:buNone/>
            </a:pPr>
            <a:r>
              <a:rPr lang="en-US" sz="2400" kern="1200" dirty="0" smtClean="0">
                <a:solidFill>
                  <a:schemeClr val="tx1"/>
                </a:solidFill>
                <a:effectLst/>
                <a:latin typeface="Trebuchet MS" pitchFamily="34" charset="0"/>
                <a:ea typeface="+mj-ea"/>
                <a:cs typeface="+mj-cs"/>
              </a:rPr>
              <a:t>A) All are expected to be tall.</a:t>
            </a:r>
          </a:p>
          <a:p>
            <a:pPr marL="0" lvl="0" indent="0">
              <a:buNone/>
            </a:pPr>
            <a:r>
              <a:rPr lang="en-US" sz="2400" kern="1200" dirty="0" smtClean="0">
                <a:solidFill>
                  <a:schemeClr val="tx1"/>
                </a:solidFill>
                <a:effectLst/>
                <a:latin typeface="Trebuchet MS" pitchFamily="34" charset="0"/>
                <a:ea typeface="+mj-ea"/>
                <a:cs typeface="+mj-cs"/>
              </a:rPr>
              <a:t>B) All are expected to be short.</a:t>
            </a:r>
          </a:p>
          <a:p>
            <a:pPr marL="0" lvl="0" indent="0">
              <a:buNone/>
            </a:pPr>
            <a:r>
              <a:rPr lang="en-US" sz="2400" kern="1200" dirty="0" smtClean="0">
                <a:solidFill>
                  <a:schemeClr val="tx1"/>
                </a:solidFill>
                <a:effectLst/>
                <a:latin typeface="Trebuchet MS" pitchFamily="34" charset="0"/>
                <a:ea typeface="+mj-ea"/>
                <a:cs typeface="+mj-cs"/>
              </a:rPr>
              <a:t>C) About half are expected to be short.</a:t>
            </a:r>
          </a:p>
          <a:p>
            <a:pPr marL="0" lvl="0" indent="0">
              <a:buNone/>
            </a:pPr>
            <a:r>
              <a:rPr lang="en-US" sz="2400" kern="1200" dirty="0" smtClean="0">
                <a:solidFill>
                  <a:schemeClr val="tx1"/>
                </a:solidFill>
                <a:effectLst/>
                <a:latin typeface="Trebuchet MS" pitchFamily="34" charset="0"/>
                <a:ea typeface="+mj-ea"/>
                <a:cs typeface="+mj-cs"/>
              </a:rPr>
              <a:t>D) All are expected to be of medium height.</a:t>
            </a:r>
            <a:endParaRPr lang="en-US" dirty="0"/>
          </a:p>
        </p:txBody>
      </p:sp>
      <p:pic>
        <p:nvPicPr>
          <p:cNvPr id="4" name="Picture 1"/>
          <p:cNvPicPr>
            <a:picLocks noChangeAspect="1" noChangeArrowheads="1"/>
          </p:cNvPicPr>
          <p:nvPr/>
        </p:nvPicPr>
        <p:blipFill>
          <a:blip r:embed="rId2">
            <a:extLst>
              <a:ext uri="{28A0092B-C50C-407E-A947-70E740481C1C}">
                <a14:useLocalDpi xmlns:a14="http://schemas.microsoft.com/office/drawing/2010/main" val="0"/>
              </a:ext>
            </a:extLst>
          </a:blip>
          <a:srcRect l="39839" t="14359" r="32001" b="44102"/>
          <a:stretch>
            <a:fillRect/>
          </a:stretch>
        </p:blipFill>
        <p:spPr bwMode="auto">
          <a:xfrm>
            <a:off x="4976649" y="1752600"/>
            <a:ext cx="4167351"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74386" y="6017567"/>
            <a:ext cx="8112414" cy="461665"/>
          </a:xfrm>
          <a:prstGeom prst="rect">
            <a:avLst/>
          </a:prstGeom>
          <a:noFill/>
        </p:spPr>
        <p:txBody>
          <a:bodyPr wrap="none" rtlCol="0">
            <a:spAutoFit/>
          </a:bodyPr>
          <a:lstStyle/>
          <a:p>
            <a:r>
              <a:rPr lang="en-US" sz="2400" dirty="0" smtClean="0">
                <a:latin typeface="Trebuchet MS" pitchFamily="34" charset="0"/>
              </a:rPr>
              <a:t>Both the TT and </a:t>
            </a:r>
            <a:r>
              <a:rPr lang="en-US" sz="2400" dirty="0" err="1" smtClean="0">
                <a:latin typeface="Trebuchet MS" pitchFamily="34" charset="0"/>
              </a:rPr>
              <a:t>Tt</a:t>
            </a:r>
            <a:r>
              <a:rPr lang="en-US" sz="2400" dirty="0" smtClean="0">
                <a:latin typeface="Trebuchet MS" pitchFamily="34" charset="0"/>
              </a:rPr>
              <a:t> genotypes lead to the tall phenotype.</a:t>
            </a:r>
            <a:endParaRPr lang="en-US" sz="2400" dirty="0">
              <a:latin typeface="Trebuchet MS" pitchFamily="34" charset="0"/>
            </a:endParaRPr>
          </a:p>
        </p:txBody>
      </p:sp>
    </p:spTree>
    <p:extLst>
      <p:ext uri="{BB962C8B-B14F-4D97-AF65-F5344CB8AC3E}">
        <p14:creationId xmlns:p14="http://schemas.microsoft.com/office/powerpoint/2010/main" val="2149947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mph" presetSubtype="0" fill="hold" nodeType="clickEffect">
                                  <p:stCondLst>
                                    <p:cond delay="0"/>
                                  </p:stCondLst>
                                  <p:iterate type="lt">
                                    <p:tmPct val="10000"/>
                                  </p:iterate>
                                  <p:childTnLst>
                                    <p:animClr clrSpc="rgb" dir="cw">
                                      <p:cBhvr override="childStyle">
                                        <p:cTn id="6" dur="500" fill="hold"/>
                                        <p:tgtEl>
                                          <p:spTgt spid="3">
                                            <p:txEl>
                                              <p:pRg st="1" end="1"/>
                                            </p:txEl>
                                          </p:spTgt>
                                        </p:tgtEl>
                                        <p:attrNameLst>
                                          <p:attrName>style.color</p:attrName>
                                        </p:attrNameLst>
                                      </p:cBhvr>
                                      <p:to>
                                        <a:schemeClr val="accent2"/>
                                      </p:to>
                                    </p:animClr>
                                    <p:animClr clrSpc="rgb" dir="cw">
                                      <p:cBhvr>
                                        <p:cTn id="7" dur="500" fill="hold"/>
                                        <p:tgtEl>
                                          <p:spTgt spid="3">
                                            <p:txEl>
                                              <p:pRg st="1" end="1"/>
                                            </p:txEl>
                                          </p:spTgt>
                                        </p:tgtEl>
                                        <p:attrNameLst>
                                          <p:attrName>fillcolor</p:attrName>
                                        </p:attrNameLst>
                                      </p:cBhvr>
                                      <p:to>
                                        <a:schemeClr val="accent2"/>
                                      </p:to>
                                    </p:animClr>
                                    <p:set>
                                      <p:cBhvr>
                                        <p:cTn id="8" dur="500" fill="hold"/>
                                        <p:tgtEl>
                                          <p:spTgt spid="3">
                                            <p:txEl>
                                              <p:pRg st="1" end="1"/>
                                            </p:txEl>
                                          </p:spTgt>
                                        </p:tgtEl>
                                        <p:attrNameLst>
                                          <p:attrName>fill.type</p:attrName>
                                        </p:attrNameLst>
                                      </p:cBhvr>
                                      <p:to>
                                        <p:strVal val="solid"/>
                                      </p:to>
                                    </p:set>
                                    <p:anim to="1.5" calcmode="lin" valueType="num">
                                      <p:cBhvr override="childStyle">
                                        <p:cTn id="9" dur="500" fill="hold"/>
                                        <p:tgtEl>
                                          <p:spTgt spid="3">
                                            <p:txEl>
                                              <p:pRg st="1" end="1"/>
                                            </p:txEl>
                                          </p:spTgt>
                                        </p:tgtEl>
                                        <p:attrNameLst>
                                          <p:attrName>style.fontSize</p:attrName>
                                        </p:attrNameLst>
                                      </p:cBhvr>
                                    </p:anim>
                                  </p:childTnLst>
                                </p:cTn>
                              </p:par>
                              <p:par>
                                <p:cTn id="10" presetID="10"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2400" kern="1200" dirty="0" smtClean="0">
                <a:solidFill>
                  <a:schemeClr val="tx1"/>
                </a:solidFill>
                <a:effectLst/>
                <a:latin typeface="Trebuchet MS" pitchFamily="34" charset="0"/>
                <a:ea typeface="+mj-ea"/>
                <a:cs typeface="+mj-cs"/>
              </a:rPr>
              <a:t> </a:t>
            </a:r>
            <a:endParaRPr lang="en-US" sz="2400" dirty="0">
              <a:latin typeface="Trebuchet MS" pitchFamily="34" charset="0"/>
            </a:endParaRPr>
          </a:p>
        </p:txBody>
      </p:sp>
      <p:sp>
        <p:nvSpPr>
          <p:cNvPr id="3" name="Content Placeholder 2"/>
          <p:cNvSpPr>
            <a:spLocks noGrp="1"/>
          </p:cNvSpPr>
          <p:nvPr>
            <p:ph idx="1"/>
          </p:nvPr>
        </p:nvSpPr>
        <p:spPr/>
        <p:txBody>
          <a:bodyPr>
            <a:normAutofit/>
          </a:bodyPr>
          <a:lstStyle/>
          <a:p>
            <a:pPr marL="0" lvl="0" indent="0">
              <a:buNone/>
            </a:pPr>
            <a:r>
              <a:rPr lang="en-US" sz="2400" kern="1200" dirty="0" smtClean="0">
                <a:solidFill>
                  <a:schemeClr val="tx1"/>
                </a:solidFill>
                <a:effectLst/>
                <a:latin typeface="Trebuchet MS" pitchFamily="34" charset="0"/>
                <a:ea typeface="+mj-ea"/>
                <a:cs typeface="+mj-cs"/>
              </a:rPr>
              <a:t>5. What are the individual strands of supercoiled DNA that are present during cell division?</a:t>
            </a:r>
          </a:p>
          <a:p>
            <a:pPr marL="0" lvl="0" indent="0">
              <a:buNone/>
            </a:pPr>
            <a:r>
              <a:rPr lang="en-US" sz="2400" dirty="0" smtClean="0">
                <a:effectLst/>
                <a:latin typeface="Trebuchet MS" pitchFamily="34" charset="0"/>
              </a:rPr>
              <a:t>A) genes</a:t>
            </a:r>
          </a:p>
          <a:p>
            <a:pPr marL="0" lvl="0" indent="0">
              <a:buNone/>
            </a:pPr>
            <a:r>
              <a:rPr lang="en-US" sz="2400" dirty="0" smtClean="0">
                <a:effectLst/>
                <a:latin typeface="Trebuchet MS" pitchFamily="34" charset="0"/>
              </a:rPr>
              <a:t>B) proteins</a:t>
            </a:r>
          </a:p>
          <a:p>
            <a:pPr marL="0" lvl="0" indent="0">
              <a:buNone/>
            </a:pPr>
            <a:r>
              <a:rPr lang="en-US" sz="2400" dirty="0" smtClean="0">
                <a:effectLst/>
                <a:latin typeface="Trebuchet MS" pitchFamily="34" charset="0"/>
              </a:rPr>
              <a:t>C) nucleotides</a:t>
            </a:r>
          </a:p>
          <a:p>
            <a:pPr marL="0" lvl="0" indent="0">
              <a:buNone/>
            </a:pPr>
            <a:r>
              <a:rPr lang="en-US" sz="2400" dirty="0" smtClean="0">
                <a:effectLst/>
                <a:latin typeface="Trebuchet MS" pitchFamily="34" charset="0"/>
              </a:rPr>
              <a:t>D) chromosomes</a:t>
            </a:r>
            <a:r>
              <a:rPr lang="en-US" sz="2400" b="1" kern="1200" dirty="0" smtClean="0">
                <a:solidFill>
                  <a:schemeClr val="tx1"/>
                </a:solidFill>
                <a:effectLst/>
                <a:latin typeface="Trebuchet MS" pitchFamily="34" charset="0"/>
                <a:ea typeface="+mj-ea"/>
                <a:cs typeface="+mj-cs"/>
              </a:rPr>
              <a:t> </a:t>
            </a:r>
            <a:endParaRPr lang="en-US" sz="2400" kern="1200" dirty="0" smtClean="0">
              <a:solidFill>
                <a:schemeClr val="tx1"/>
              </a:solidFill>
              <a:effectLst/>
              <a:latin typeface="Trebuchet MS" pitchFamily="34" charset="0"/>
              <a:ea typeface="+mj-ea"/>
              <a:cs typeface="+mj-cs"/>
            </a:endParaRPr>
          </a:p>
        </p:txBody>
      </p:sp>
      <p:pic>
        <p:nvPicPr>
          <p:cNvPr id="5122" name="Picture 2" descr="Figure 1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4663473"/>
            <a:ext cx="5097904" cy="2194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5553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mph" presetSubtype="0" fill="hold" nodeType="clickEffect">
                                  <p:stCondLst>
                                    <p:cond delay="0"/>
                                  </p:stCondLst>
                                  <p:iterate type="lt">
                                    <p:tmPct val="10000"/>
                                  </p:iterate>
                                  <p:childTnLst>
                                    <p:animClr clrSpc="rgb" dir="cw">
                                      <p:cBhvr override="childStyle">
                                        <p:cTn id="6" dur="500" fill="hold"/>
                                        <p:tgtEl>
                                          <p:spTgt spid="3">
                                            <p:txEl>
                                              <p:pRg st="4" end="4"/>
                                            </p:txEl>
                                          </p:spTgt>
                                        </p:tgtEl>
                                        <p:attrNameLst>
                                          <p:attrName>style.color</p:attrName>
                                        </p:attrNameLst>
                                      </p:cBhvr>
                                      <p:to>
                                        <a:schemeClr val="accent2"/>
                                      </p:to>
                                    </p:animClr>
                                    <p:animClr clrSpc="rgb" dir="cw">
                                      <p:cBhvr>
                                        <p:cTn id="7" dur="500" fill="hold"/>
                                        <p:tgtEl>
                                          <p:spTgt spid="3">
                                            <p:txEl>
                                              <p:pRg st="4" end="4"/>
                                            </p:txEl>
                                          </p:spTgt>
                                        </p:tgtEl>
                                        <p:attrNameLst>
                                          <p:attrName>fillcolor</p:attrName>
                                        </p:attrNameLst>
                                      </p:cBhvr>
                                      <p:to>
                                        <a:schemeClr val="accent2"/>
                                      </p:to>
                                    </p:animClr>
                                    <p:set>
                                      <p:cBhvr>
                                        <p:cTn id="8" dur="500" fill="hold"/>
                                        <p:tgtEl>
                                          <p:spTgt spid="3">
                                            <p:txEl>
                                              <p:pRg st="4" end="4"/>
                                            </p:txEl>
                                          </p:spTgt>
                                        </p:tgtEl>
                                        <p:attrNameLst>
                                          <p:attrName>fill.type</p:attrName>
                                        </p:attrNameLst>
                                      </p:cBhvr>
                                      <p:to>
                                        <p:strVal val="solid"/>
                                      </p:to>
                                    </p:set>
                                    <p:anim to="1.5" calcmode="lin" valueType="num">
                                      <p:cBhvr override="childStyle">
                                        <p:cTn id="9" dur="500" fill="hold"/>
                                        <p:tgtEl>
                                          <p:spTgt spid="3">
                                            <p:txEl>
                                              <p:pRg st="4" end="4"/>
                                            </p:txEl>
                                          </p:spTgt>
                                        </p:tgtEl>
                                        <p:attrNameLst>
                                          <p:attrName>style.fontSize</p:attrName>
                                        </p:attrNameLst>
                                      </p:cBhvr>
                                    </p:anim>
                                  </p:childTnLst>
                                </p:cTn>
                              </p:par>
                              <p:par>
                                <p:cTn id="10" presetID="10" presetClass="entr" presetSubtype="0" fill="hold" nodeType="with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fade">
                                      <p:cBhvr>
                                        <p:cTn id="12"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TotalTime>
  <Words>1602</Words>
  <Application>Microsoft Office PowerPoint</Application>
  <PresentationFormat>On-screen Show (4:3)</PresentationFormat>
  <Paragraphs>155</Paragraphs>
  <Slides>45</Slides>
  <Notes>0</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Biology Questions to Review for the Kansas State Science Assessment </vt:lpstr>
      <vt:lpstr>S.HS.3.1.2: The student understands cell functions involve specific chemical reactions.</vt:lpstr>
      <vt:lpstr>PowerPoint Presentation</vt:lpstr>
      <vt:lpstr>S.HS.3.2.1: The student understands living organisms contain DNA or RNA as their genetic material, which provides the instructions that specify the characteristics of organisms. </vt:lpstr>
      <vt:lpstr>PowerPoint Presentation</vt:lpstr>
      <vt:lpstr> </vt:lpstr>
      <vt:lpstr>S.HS.3.2.3: The student understands hereditary information is contained in genes, located in the chromosomes of each cell.</vt:lpstr>
      <vt:lpstr>PowerPoint Presentation</vt:lpstr>
      <vt:lpstr> </vt:lpstr>
      <vt:lpstr>S.HS.3.3.1: The student understands biological evolution, descent with modification, is a scientific explanation for the history of the diversification of organisms from common ancestors.</vt:lpstr>
      <vt:lpstr>PowerPoint Presentation</vt:lpstr>
      <vt:lpstr> </vt:lpstr>
      <vt:lpstr>PowerPoint Presentation</vt:lpstr>
      <vt:lpstr>PowerPoint Presentation</vt:lpstr>
      <vt:lpstr>S.HS.3.3.3: The student understands biological evolution is used to explain the earth’s present day biodiversity: the number, variety and variability of organisms.</vt:lpstr>
      <vt:lpstr>PowerPoint Presentation</vt:lpstr>
      <vt:lpstr> </vt:lpstr>
      <vt:lpstr> </vt:lpstr>
      <vt:lpstr>S.HS.3.3.4: The student understands organisms vary widely within and between populations. Variation allows for natural selection to occur.</vt:lpstr>
      <vt:lpstr>PowerPoint Presentation</vt:lpstr>
      <vt:lpstr>S.HS.3.4.1: The student understands atoms and molecules on the earth cycle among the living and nonliving components of the biosphere.</vt:lpstr>
      <vt:lpstr>PowerPoint Presentation</vt:lpstr>
      <vt:lpstr>PowerPoint Presentation</vt:lpstr>
      <vt:lpstr> </vt:lpstr>
      <vt:lpstr>S.HS.3.4.3: The student understands the distribution and abundance of organisms and populations in ecosystems are limited by the carrying capacity.</vt:lpstr>
      <vt:lpstr>PowerPoint Presentation</vt:lpstr>
      <vt:lpstr> </vt:lpstr>
      <vt:lpstr>S.HS.3.5.2: The student understands the sun is the primary source of energy for life through the process of photosynthesis.</vt:lpstr>
      <vt:lpstr>PowerPoint Presentation</vt:lpstr>
      <vt:lpstr>PowerPoint Presentation</vt:lpstr>
      <vt:lpstr>S.HS.3.5.3: The student understands food molecules contain biochemical energy, which is then available for cellular respiration.</vt:lpstr>
      <vt:lpstr>PowerPoint Presentation</vt:lpstr>
      <vt:lpstr>S.HS.3.5.3: The student understands animals have behavioral responses to internal changes and to external stimuli.</vt:lpstr>
      <vt:lpstr>PowerPoint Presentation</vt:lpstr>
      <vt:lpstr> </vt:lpstr>
      <vt:lpstr> </vt:lpstr>
      <vt:lpstr>S.HS.3.7.2: The student understands that homeostasis is the dynamic regulation and balance of an organism’s internal environment to maintain conditions suitable for survival.</vt:lpstr>
      <vt:lpstr>PowerPoint Presentation</vt:lpstr>
      <vt:lpstr>S.HS.3.7.3: The student understands that living things change following a specific pattern of developmental stages called life cycles.</vt:lpstr>
      <vt:lpstr>PowerPoint Presentation</vt:lpstr>
      <vt:lpstr>S.HS.4.2.1: The student understands geological time is used to understand the earth’s past.</vt:lpstr>
      <vt:lpstr>PowerPoint Presentation</vt:lpstr>
      <vt:lpstr>PowerPoint Presentation</vt:lpstr>
      <vt:lpstr>S.HS.6.3.1: The student understands natural resources from the lithosphere and ecosystems are required to sustain human populations.</vt:lpstr>
      <vt:lpstr>PowerPoint Presentation</vt:lpstr>
    </vt:vector>
  </TitlesOfParts>
  <Company>USD 229</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Questions to Review for the Kansas State Assessment Test </dc:title>
  <dc:creator>jmohn</dc:creator>
  <cp:lastModifiedBy>jmohn</cp:lastModifiedBy>
  <cp:revision>23</cp:revision>
  <dcterms:created xsi:type="dcterms:W3CDTF">2010-10-13T19:06:37Z</dcterms:created>
  <dcterms:modified xsi:type="dcterms:W3CDTF">2010-10-21T13:02:10Z</dcterms:modified>
</cp:coreProperties>
</file>