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57" r:id="rId5"/>
    <p:sldId id="258" r:id="rId6"/>
    <p:sldId id="266" r:id="rId7"/>
    <p:sldId id="269" r:id="rId8"/>
    <p:sldId id="267" r:id="rId9"/>
    <p:sldId id="270" r:id="rId10"/>
    <p:sldId id="259" r:id="rId11"/>
    <p:sldId id="271" r:id="rId12"/>
    <p:sldId id="272" r:id="rId13"/>
    <p:sldId id="273" r:id="rId14"/>
    <p:sldId id="274" r:id="rId15"/>
    <p:sldId id="260" r:id="rId16"/>
    <p:sldId id="275" r:id="rId17"/>
    <p:sldId id="276" r:id="rId18"/>
    <p:sldId id="277" r:id="rId19"/>
    <p:sldId id="279" r:id="rId20"/>
    <p:sldId id="261" r:id="rId21"/>
    <p:sldId id="286" r:id="rId22"/>
    <p:sldId id="278" r:id="rId23"/>
    <p:sldId id="280" r:id="rId24"/>
    <p:sldId id="281" r:id="rId25"/>
    <p:sldId id="262" r:id="rId26"/>
    <p:sldId id="284" r:id="rId27"/>
    <p:sldId id="282" r:id="rId28"/>
    <p:sldId id="283" r:id="rId29"/>
    <p:sldId id="285" r:id="rId30"/>
    <p:sldId id="265" r:id="rId31"/>
    <p:sldId id="268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515DF9-E314-4873-A004-51A0050BD547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0C1E69-B657-44E5-BAF9-B4585839EFE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ZEWlTq-ZwK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rGlTxjzlSc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7SwsEM8859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ydevetgroup.co.uk/equine/newsletters/may05.htm" TargetMode="External"/><Relationship Id="rId7" Type="http://schemas.openxmlformats.org/officeDocument/2006/relationships/hyperlink" Target="http://www.gvequine.com/Pages/articles24.php" TargetMode="External"/><Relationship Id="rId2" Type="http://schemas.openxmlformats.org/officeDocument/2006/relationships/hyperlink" Target="http://www.equusite.com/articles/health/healthRainRot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mpionvet.com/articles/84-sarcoids-know-your-enemy.html" TargetMode="External"/><Relationship Id="rId5" Type="http://schemas.openxmlformats.org/officeDocument/2006/relationships/hyperlink" Target="http://www.equifox.co.za/index.php?option=com_content&amp;view=article&amp;id=138&amp;Itemid=7" TargetMode="External"/><Relationship Id="rId4" Type="http://schemas.openxmlformats.org/officeDocument/2006/relationships/hyperlink" Target="http://www.merckmanuals.com/vet/integumentary_system/mange_cutaneous_acariasis_mite_infestation/mange_in_horse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GlTxjzlScQ" TargetMode="External"/><Relationship Id="rId2" Type="http://schemas.openxmlformats.org/officeDocument/2006/relationships/hyperlink" Target="http://www.youtube.com/watch?v=7SwsEM8859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EWlTq-ZwK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Equine Skin Diseases</a:t>
            </a:r>
            <a:endParaRPr lang="en-US" dirty="0"/>
          </a:p>
        </p:txBody>
      </p:sp>
      <p:pic>
        <p:nvPicPr>
          <p:cNvPr id="2050" name="Picture 2" descr="http://cdn.thehorse.com/images/cms/2012/10/TH-LEGACY-IMAGE-ID-519-rain-rot.jpg?preset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4782"/>
            <a:ext cx="5257800" cy="34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1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Ringworm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3200400"/>
            <a:ext cx="4191000" cy="30480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http://www.youtube.com/watch?v=ZEWlTq-ZwKs</a:t>
            </a:r>
            <a:endParaRPr lang="en-US" dirty="0"/>
          </a:p>
        </p:txBody>
      </p:sp>
      <p:pic>
        <p:nvPicPr>
          <p:cNvPr id="8194" name="Picture 2" descr="http://bloximages.chicago2.vip.townnews.com/bismarcktribune.com/content/tncms/assets/v3/editorial/8/72/8723b6f8-6b47-11e2-b1d8-001a4bcf887a/5109cd3717ce8.preview-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89034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98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4572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HIGHLY</a:t>
            </a:r>
            <a:r>
              <a:rPr lang="en-US" dirty="0" smtClean="0"/>
              <a:t> Contagious</a:t>
            </a:r>
          </a:p>
          <a:p>
            <a:pPr lvl="1"/>
            <a:r>
              <a:rPr lang="en-US" dirty="0" smtClean="0"/>
              <a:t>Be very careful when treating your horse for ringworm as it can transfer to you</a:t>
            </a:r>
          </a:p>
          <a:p>
            <a:pPr lvl="1"/>
            <a:r>
              <a:rPr lang="en-US" dirty="0" smtClean="0"/>
              <a:t>Ringworm in humans forms a red circular ring with dry skin in the middle and is usually very itchy</a:t>
            </a:r>
          </a:p>
          <a:p>
            <a:r>
              <a:rPr lang="en-US" dirty="0" smtClean="0"/>
              <a:t>Ringworm spreads quickly!</a:t>
            </a:r>
          </a:p>
          <a:p>
            <a:pPr lvl="1"/>
            <a:r>
              <a:rPr lang="en-US" dirty="0" smtClean="0"/>
              <a:t>It’s important to quarantine horses so that it does not spread to other horses</a:t>
            </a:r>
          </a:p>
          <a:p>
            <a:r>
              <a:rPr lang="en-US" dirty="0" smtClean="0"/>
              <a:t>Transferred by direct contact</a:t>
            </a:r>
          </a:p>
          <a:p>
            <a:pPr lvl="1"/>
            <a:r>
              <a:rPr lang="en-US" dirty="0" smtClean="0"/>
              <a:t>Spread by shared brushes and tack or contact with infected horses</a:t>
            </a:r>
          </a:p>
        </p:txBody>
      </p:sp>
      <p:pic>
        <p:nvPicPr>
          <p:cNvPr id="9218" name="Picture 2" descr="http://cdn.thehorse.com/images/cms/2012/10/TH-LEGACY-IMAGE-ID-522-ringworm.jpg?preset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5146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hetetracorp.com/wp-content/uploads/2012/11/iStock_000010390108SM_800x6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46408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7958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1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Ringworm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591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Begin by removing any dead skin, hair, or scabs to fully expose the fungi (ringworm) to the treatment medication</a:t>
            </a:r>
          </a:p>
          <a:p>
            <a:r>
              <a:rPr lang="en-US" dirty="0" smtClean="0"/>
              <a:t>Use an antifungal shampoo multiple times a week for a couple weeks to prevent further breakout and transfer to yourself, others or horses</a:t>
            </a:r>
          </a:p>
        </p:txBody>
      </p:sp>
      <p:pic>
        <p:nvPicPr>
          <p:cNvPr id="10242" name="Picture 2" descr="http://i682.photobucket.com/albums/vv182/DressagePercheron/DSC08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15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for Ringworm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coat and skin care with good nutrition and brushing can be a great easy preventative</a:t>
            </a:r>
          </a:p>
          <a:p>
            <a:r>
              <a:rPr lang="en-US" dirty="0" smtClean="0"/>
              <a:t>If you notice your horse has ringworm: 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mmediately</a:t>
            </a:r>
            <a:r>
              <a:rPr lang="en-US" dirty="0" smtClean="0"/>
              <a:t> separate them from any other horses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horoughly clean and disinfect any tack, brushes, or anything they may have come in contact with as to not spread to other horses</a:t>
            </a:r>
          </a:p>
          <a:p>
            <a:r>
              <a:rPr lang="en-US" dirty="0" smtClean="0"/>
              <a:t>Wear gloves or protective measures when treating the horse that is infected</a:t>
            </a:r>
          </a:p>
          <a:p>
            <a:pPr lvl="1"/>
            <a:r>
              <a:rPr lang="en-US" dirty="0" smtClean="0"/>
              <a:t>Protect yourself as it is highly contagious to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14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/>
              <a:t>Mange is a parasitic disease that causes a large amount of hair loss, itching, </a:t>
            </a:r>
            <a:r>
              <a:rPr lang="en-US" dirty="0" smtClean="0"/>
              <a:t>lesions and discomfort</a:t>
            </a:r>
          </a:p>
          <a:p>
            <a:r>
              <a:rPr lang="en-US" dirty="0" smtClean="0"/>
              <a:t>Most common to occur during summer months</a:t>
            </a:r>
          </a:p>
          <a:p>
            <a:r>
              <a:rPr lang="en-US" dirty="0" smtClean="0"/>
              <a:t>More common in dogs and cats than horses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s://lh6.googleusercontent.com/-wlSfvviH02c/TX5PG9BcoRI/AAAAAAAAEgE/VSx9-OKVXfk/s1600/Horse+with+Mange+or+L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og-mange-treatment.com/wp-content/uploads/2012/08/SarcopticMangePictures-244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267200"/>
            <a:ext cx="1524000" cy="18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59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029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Types of Mange:</a:t>
            </a:r>
          </a:p>
          <a:p>
            <a:pPr lvl="1"/>
            <a:r>
              <a:rPr lang="en-US" u="sng" dirty="0" err="1" smtClean="0"/>
              <a:t>Sarcoptic</a:t>
            </a:r>
            <a:r>
              <a:rPr lang="en-US" u="sng" dirty="0" smtClean="0"/>
              <a:t> Mange</a:t>
            </a:r>
          </a:p>
          <a:p>
            <a:pPr lvl="2"/>
            <a:r>
              <a:rPr lang="en-US" dirty="0" smtClean="0"/>
              <a:t>Rare in horses</a:t>
            </a:r>
          </a:p>
          <a:p>
            <a:pPr lvl="2"/>
            <a:r>
              <a:rPr lang="en-US" dirty="0" smtClean="0"/>
              <a:t>Most severe case</a:t>
            </a:r>
          </a:p>
          <a:p>
            <a:pPr lvl="1"/>
            <a:r>
              <a:rPr lang="en-US" u="sng" dirty="0" err="1"/>
              <a:t>Psoroptic</a:t>
            </a:r>
            <a:r>
              <a:rPr lang="en-US" u="sng" dirty="0"/>
              <a:t> </a:t>
            </a:r>
            <a:r>
              <a:rPr lang="en-US" u="sng" dirty="0" smtClean="0"/>
              <a:t>Mange</a:t>
            </a:r>
          </a:p>
          <a:p>
            <a:pPr lvl="2"/>
            <a:r>
              <a:rPr lang="en-US" dirty="0" smtClean="0"/>
              <a:t>Treated like </a:t>
            </a:r>
            <a:r>
              <a:rPr lang="en-US" dirty="0" err="1" smtClean="0"/>
              <a:t>Sarcoptic</a:t>
            </a:r>
            <a:r>
              <a:rPr lang="en-US" dirty="0" smtClean="0"/>
              <a:t> Mange, but easier to take samples and treat</a:t>
            </a:r>
          </a:p>
          <a:p>
            <a:pPr lvl="1"/>
            <a:r>
              <a:rPr lang="en-US" u="sng" dirty="0" err="1"/>
              <a:t>Chorioptic</a:t>
            </a:r>
            <a:r>
              <a:rPr lang="en-US" u="sng" dirty="0"/>
              <a:t> Mange (Leg Mange</a:t>
            </a:r>
            <a:r>
              <a:rPr lang="en-US" u="sng" dirty="0" smtClean="0"/>
              <a:t>)</a:t>
            </a:r>
          </a:p>
          <a:p>
            <a:pPr lvl="2"/>
            <a:r>
              <a:rPr lang="en-US" dirty="0" smtClean="0"/>
              <a:t>Most Common in large breed horses</a:t>
            </a:r>
          </a:p>
          <a:p>
            <a:pPr lvl="1"/>
            <a:r>
              <a:rPr lang="en-US" u="sng" dirty="0" err="1"/>
              <a:t>Demodectic</a:t>
            </a:r>
            <a:r>
              <a:rPr lang="en-US" u="sng" dirty="0"/>
              <a:t> </a:t>
            </a:r>
            <a:r>
              <a:rPr lang="en-US" u="sng" dirty="0" smtClean="0"/>
              <a:t>Mange</a:t>
            </a:r>
          </a:p>
          <a:p>
            <a:pPr lvl="2"/>
            <a:r>
              <a:rPr lang="en-US" dirty="0" smtClean="0"/>
              <a:t>Rare in horses</a:t>
            </a:r>
          </a:p>
          <a:p>
            <a:pPr lvl="2"/>
            <a:r>
              <a:rPr lang="en-US" dirty="0" smtClean="0"/>
              <a:t>Can cause colic and death</a:t>
            </a:r>
          </a:p>
          <a:p>
            <a:pPr lvl="1"/>
            <a:r>
              <a:rPr lang="en-US" u="sng" dirty="0" err="1" smtClean="0"/>
              <a:t>Trombiculidiasis</a:t>
            </a:r>
            <a:r>
              <a:rPr lang="en-US" u="sng" dirty="0" smtClean="0"/>
              <a:t> </a:t>
            </a:r>
            <a:r>
              <a:rPr lang="en-US" u="sng" dirty="0"/>
              <a:t>(Chiggers, Harvest Mite</a:t>
            </a:r>
            <a:r>
              <a:rPr lang="en-US" u="sng" dirty="0" smtClean="0"/>
              <a:t>)</a:t>
            </a:r>
          </a:p>
          <a:p>
            <a:pPr lvl="2"/>
            <a:r>
              <a:rPr lang="en-US" dirty="0" smtClean="0"/>
              <a:t>Mites feed on horses (like a tick)</a:t>
            </a:r>
          </a:p>
          <a:p>
            <a:pPr lvl="1"/>
            <a:r>
              <a:rPr lang="en-US" u="sng" dirty="0" smtClean="0"/>
              <a:t>Straw </a:t>
            </a:r>
            <a:r>
              <a:rPr lang="en-US" u="sng" dirty="0"/>
              <a:t>Itch Mite (Forage Mite</a:t>
            </a:r>
            <a:r>
              <a:rPr lang="en-US" u="sng" dirty="0" smtClean="0"/>
              <a:t>)</a:t>
            </a:r>
          </a:p>
          <a:p>
            <a:pPr lvl="2"/>
            <a:r>
              <a:rPr lang="en-US" dirty="0" smtClean="0"/>
              <a:t>Found in feed and forages</a:t>
            </a:r>
          </a:p>
          <a:p>
            <a:pPr lvl="2"/>
            <a:r>
              <a:rPr lang="en-US" dirty="0" smtClean="0"/>
              <a:t>Will feed on the skin of horses</a:t>
            </a:r>
          </a:p>
          <a:p>
            <a:endParaRPr lang="en-US" dirty="0"/>
          </a:p>
        </p:txBody>
      </p:sp>
      <p:pic>
        <p:nvPicPr>
          <p:cNvPr id="13316" name="Picture 4" descr="http://www.horsenewsandviews.com/_/rsrc/1347565178922/Links/mange-mites/DSCN5895_crop.jpg?height=950&amp;width=173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8"/>
          <a:stretch/>
        </p:blipFill>
        <p:spPr bwMode="auto">
          <a:xfrm>
            <a:off x="5715000" y="2209800"/>
            <a:ext cx="313957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4267200"/>
            <a:ext cx="313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Leg Mange Mites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48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Mange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Chorioptic</a:t>
            </a:r>
            <a:r>
              <a:rPr lang="en-US" b="1" dirty="0"/>
              <a:t> Mange (Leg Mange)</a:t>
            </a:r>
          </a:p>
          <a:p>
            <a:pPr lvl="2"/>
            <a:r>
              <a:rPr lang="en-US" dirty="0"/>
              <a:t>Most Common in large breed </a:t>
            </a:r>
            <a:r>
              <a:rPr lang="en-US" dirty="0" smtClean="0"/>
              <a:t>horses</a:t>
            </a:r>
          </a:p>
          <a:p>
            <a:pPr lvl="2"/>
            <a:r>
              <a:rPr lang="en-US" dirty="0" smtClean="0"/>
              <a:t>Will cause the skin around the hoof and fetlock to thicken and become raw</a:t>
            </a:r>
          </a:p>
          <a:p>
            <a:pPr lvl="2"/>
            <a:r>
              <a:rPr lang="en-US" dirty="0" smtClean="0"/>
              <a:t>Is worse in colder seasons</a:t>
            </a:r>
          </a:p>
          <a:p>
            <a:pPr lvl="2"/>
            <a:r>
              <a:rPr lang="en-US" dirty="0" smtClean="0"/>
              <a:t>Can be chronic if not treated immediately, but if treated it can be cured </a:t>
            </a:r>
          </a:p>
          <a:p>
            <a:pPr lvl="2"/>
            <a:r>
              <a:rPr lang="en-US" dirty="0" smtClean="0"/>
              <a:t>Causes lesions, hair loss, itching, and swelling</a:t>
            </a:r>
          </a:p>
          <a:p>
            <a:r>
              <a:rPr lang="en-US" b="1" dirty="0" err="1"/>
              <a:t>Trombiculidiasis</a:t>
            </a:r>
            <a:r>
              <a:rPr lang="en-US" b="1" dirty="0"/>
              <a:t> (Chiggers, Harvest Mite)</a:t>
            </a:r>
          </a:p>
          <a:p>
            <a:pPr lvl="2"/>
            <a:r>
              <a:rPr lang="en-US" dirty="0"/>
              <a:t>Mites feed on horses (like a tick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Found in long grasses</a:t>
            </a:r>
          </a:p>
          <a:p>
            <a:pPr lvl="2"/>
            <a:r>
              <a:rPr lang="en-US" dirty="0" smtClean="0"/>
              <a:t>More common during the summer months</a:t>
            </a:r>
          </a:p>
          <a:p>
            <a:pPr lvl="2"/>
            <a:r>
              <a:rPr lang="en-US" dirty="0" smtClean="0"/>
              <a:t>The itchy symptom can be controlled with steroid injections</a:t>
            </a:r>
          </a:p>
          <a:p>
            <a:pPr lvl="2"/>
            <a:r>
              <a:rPr lang="en-US" dirty="0" smtClean="0"/>
              <a:t>Spray repellants can be a </a:t>
            </a:r>
            <a:r>
              <a:rPr lang="en-US" dirty="0" smtClean="0"/>
              <a:t>good </a:t>
            </a:r>
            <a:r>
              <a:rPr lang="en-US" dirty="0" smtClean="0"/>
              <a:t>preventative 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2290" name="Picture 2" descr="http://www.horsenewsandviews.com/_/rsrc/1347565178921/Links/mange-mites/BelgianExample2.jpg?height=3606&amp;width=18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1676400"/>
            <a:ext cx="1524000" cy="22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ypical harvest mite damage- sore skin and scabbing on the muzzle of a p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52" y="4038600"/>
            <a:ext cx="21907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4724400"/>
            <a:ext cx="914400" cy="129540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17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06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type of mange will determine the needed treatment</a:t>
            </a:r>
          </a:p>
          <a:p>
            <a:r>
              <a:rPr lang="en-US" dirty="0" smtClean="0"/>
              <a:t>A general treatment is:</a:t>
            </a:r>
          </a:p>
          <a:p>
            <a:pPr lvl="1"/>
            <a:r>
              <a:rPr lang="en-US" dirty="0" smtClean="0"/>
              <a:t>Wash area with an insecticide shampoo every week</a:t>
            </a:r>
          </a:p>
          <a:p>
            <a:pPr lvl="2"/>
            <a:r>
              <a:rPr lang="en-US" dirty="0" smtClean="0"/>
              <a:t>Keep the skin very clean</a:t>
            </a:r>
          </a:p>
          <a:p>
            <a:pPr lvl="1"/>
            <a:r>
              <a:rPr lang="en-US" dirty="0" smtClean="0"/>
              <a:t>For inflamed skin give an anti-inflammatory</a:t>
            </a:r>
          </a:p>
          <a:p>
            <a:pPr lvl="1"/>
            <a:r>
              <a:rPr lang="en-US" dirty="0" smtClean="0"/>
              <a:t>Antibiotics may be required for the type of mange</a:t>
            </a:r>
            <a:endParaRPr lang="en-US" dirty="0"/>
          </a:p>
        </p:txBody>
      </p:sp>
      <p:pic>
        <p:nvPicPr>
          <p:cNvPr id="14338" name="Picture 2" descr="https://spana.org/files/spana/Mange%20and%20treat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 bwMode="auto">
          <a:xfrm>
            <a:off x="1877291" y="3810001"/>
            <a:ext cx="548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6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Mange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Daily coat and skin care, with good nutrition, is an easy and preventable method</a:t>
            </a:r>
          </a:p>
          <a:p>
            <a:r>
              <a:rPr lang="en-US" dirty="0" smtClean="0"/>
              <a:t>Treat quickly,</a:t>
            </a:r>
          </a:p>
          <a:p>
            <a:pPr lvl="1"/>
            <a:r>
              <a:rPr lang="en-US" dirty="0" smtClean="0"/>
              <a:t>If you notice hair loss and sores beginning to form immediately get the skin clean and start treating for mange</a:t>
            </a:r>
          </a:p>
        </p:txBody>
      </p:sp>
      <p:pic>
        <p:nvPicPr>
          <p:cNvPr id="15362" name="Picture 2" descr="http://www.vetnext.com/fotos/itg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5718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8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common skin tumor that is more commonly found on the legs or face of equine</a:t>
            </a:r>
          </a:p>
          <a:p>
            <a:r>
              <a:rPr lang="en-US" dirty="0" err="1"/>
              <a:t>Sarcoids</a:t>
            </a:r>
            <a:r>
              <a:rPr lang="en-US" dirty="0"/>
              <a:t> can either continually grow, spread, or do </a:t>
            </a:r>
            <a:r>
              <a:rPr lang="en-US" dirty="0" smtClean="0"/>
              <a:t>neither</a:t>
            </a:r>
          </a:p>
          <a:p>
            <a:r>
              <a:rPr lang="en-US" dirty="0" err="1" smtClean="0"/>
              <a:t>Sarcoids</a:t>
            </a:r>
            <a:r>
              <a:rPr lang="en-US" dirty="0" smtClean="0"/>
              <a:t> are a virus!</a:t>
            </a:r>
          </a:p>
          <a:p>
            <a:pPr lvl="1"/>
            <a:r>
              <a:rPr lang="en-US" dirty="0" smtClean="0"/>
              <a:t>Reason why they cannot be cured with antibiotics</a:t>
            </a:r>
          </a:p>
          <a:p>
            <a:r>
              <a:rPr lang="en-US" dirty="0" smtClean="0"/>
              <a:t>It’s not clear to what specifically causes </a:t>
            </a:r>
            <a:r>
              <a:rPr lang="en-US" dirty="0" err="1" smtClean="0"/>
              <a:t>sarcoids</a:t>
            </a:r>
            <a:r>
              <a:rPr lang="en-US" dirty="0" smtClean="0"/>
              <a:t>, but…</a:t>
            </a:r>
          </a:p>
          <a:p>
            <a:pPr lvl="1"/>
            <a:r>
              <a:rPr lang="en-US" dirty="0" smtClean="0"/>
              <a:t>Thought a papilloma virus causes </a:t>
            </a:r>
            <a:r>
              <a:rPr lang="en-US" dirty="0" err="1" smtClean="0"/>
              <a:t>sarcoids</a:t>
            </a:r>
            <a:endParaRPr lang="en-US" dirty="0" smtClean="0"/>
          </a:p>
          <a:p>
            <a:pPr lvl="1"/>
            <a:r>
              <a:rPr lang="en-US" dirty="0" smtClean="0"/>
              <a:t>Transferred horse to horse by biting flies</a:t>
            </a:r>
          </a:p>
          <a:p>
            <a:pPr lvl="1"/>
            <a:r>
              <a:rPr lang="en-US" dirty="0" smtClean="0"/>
              <a:t>Thought to be a genetic disease</a:t>
            </a:r>
          </a:p>
          <a:p>
            <a:pPr lvl="2"/>
            <a:r>
              <a:rPr lang="en-US" dirty="0" smtClean="0"/>
              <a:t>Quarter Horses and alike breeds are more common to have these skin tumors than other breeds</a:t>
            </a:r>
          </a:p>
          <a:p>
            <a:r>
              <a:rPr lang="en-US" dirty="0">
                <a:hlinkClick r:id="rId2"/>
              </a:rPr>
              <a:t>http://www.youtube.com/watch?v=rGlTxjzlScQ</a:t>
            </a:r>
            <a:endParaRPr lang="en-US" dirty="0"/>
          </a:p>
        </p:txBody>
      </p:sp>
      <p:pic>
        <p:nvPicPr>
          <p:cNvPr id="16386" name="Picture 2" descr="http://www.liv.ac.uk/media/livacuk/sarcoids/images/ho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84599"/>
            <a:ext cx="2286000" cy="152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4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590800"/>
            <a:ext cx="8229600" cy="2620963"/>
          </a:xfrm>
        </p:spPr>
        <p:txBody>
          <a:bodyPr/>
          <a:lstStyle/>
          <a:p>
            <a:r>
              <a:rPr lang="en-US" dirty="0" smtClean="0"/>
              <a:t>Definition: a malfunction of a structure or job of a structure that is caused by an organism that creates signs and symptoms of its living state in a human, animal or plant.</a:t>
            </a:r>
          </a:p>
        </p:txBody>
      </p:sp>
    </p:spTree>
    <p:extLst>
      <p:ext uri="{BB962C8B-B14F-4D97-AF65-F5344CB8AC3E}">
        <p14:creationId xmlns:p14="http://schemas.microsoft.com/office/powerpoint/2010/main" val="359502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Sarcoids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Occult </a:t>
            </a:r>
            <a:r>
              <a:rPr lang="en-US" b="1" dirty="0" err="1"/>
              <a:t>Sarcoid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Flat and scaly looking tumor that thickens the skin</a:t>
            </a:r>
          </a:p>
          <a:p>
            <a:r>
              <a:rPr lang="en-US" b="1" dirty="0" err="1" smtClean="0"/>
              <a:t>Verrucous</a:t>
            </a:r>
            <a:r>
              <a:rPr lang="en-US" b="1" dirty="0" smtClean="0"/>
              <a:t> </a:t>
            </a:r>
            <a:r>
              <a:rPr lang="en-US" b="1" dirty="0" err="1"/>
              <a:t>Sarcoid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Wart like tumor that has a cauliflower appearance</a:t>
            </a:r>
          </a:p>
          <a:p>
            <a:r>
              <a:rPr lang="en-US" b="1" dirty="0" smtClean="0"/>
              <a:t>Fibroblastic </a:t>
            </a:r>
            <a:r>
              <a:rPr lang="en-US" b="1" dirty="0" err="1"/>
              <a:t>Sarcoid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Firm raised tumors that can have normal skin or hair growth over them</a:t>
            </a:r>
            <a:endParaRPr lang="en-US" dirty="0"/>
          </a:p>
          <a:p>
            <a:r>
              <a:rPr lang="en-US" b="1" dirty="0" smtClean="0"/>
              <a:t>Ulcerative Fibroblastic </a:t>
            </a:r>
            <a:r>
              <a:rPr lang="en-US" b="1" dirty="0" err="1" smtClean="0"/>
              <a:t>Sarcoid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Fibroblastic </a:t>
            </a:r>
            <a:r>
              <a:rPr lang="en-US" dirty="0" err="1" smtClean="0"/>
              <a:t>Sarcoids</a:t>
            </a:r>
            <a:r>
              <a:rPr lang="en-US" dirty="0" smtClean="0"/>
              <a:t> that will open and bleed</a:t>
            </a:r>
          </a:p>
          <a:p>
            <a:r>
              <a:rPr lang="en-US" b="1" dirty="0" smtClean="0"/>
              <a:t>Mixed </a:t>
            </a:r>
            <a:r>
              <a:rPr lang="en-US" b="1" dirty="0" err="1"/>
              <a:t>Sarcoid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dirty="0" smtClean="0"/>
              <a:t>A combination of any of the tumors listed above</a:t>
            </a:r>
          </a:p>
          <a:p>
            <a:r>
              <a:rPr lang="en-US" b="1" dirty="0" smtClean="0"/>
              <a:t>Malevolent </a:t>
            </a:r>
            <a:r>
              <a:rPr lang="en-US" b="1" dirty="0" err="1" smtClean="0"/>
              <a:t>Sarcoid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Very aggressive tumor like </a:t>
            </a:r>
            <a:r>
              <a:rPr lang="en-US" dirty="0" err="1" smtClean="0"/>
              <a:t>sarcoid</a:t>
            </a:r>
            <a:endParaRPr lang="en-US" dirty="0" smtClean="0"/>
          </a:p>
          <a:p>
            <a:pPr lvl="1"/>
            <a:r>
              <a:rPr lang="en-US" dirty="0" smtClean="0"/>
              <a:t>Can develop after surgery to remove other types of </a:t>
            </a:r>
            <a:r>
              <a:rPr lang="en-US" dirty="0" err="1" smtClean="0"/>
              <a:t>sarcoids</a:t>
            </a:r>
            <a:endParaRPr lang="en-US" dirty="0" smtClean="0"/>
          </a:p>
          <a:p>
            <a:pPr lvl="1"/>
            <a:r>
              <a:rPr lang="en-US" dirty="0" smtClean="0"/>
              <a:t>Will attack the lymph nodes or vessels</a:t>
            </a:r>
          </a:p>
          <a:p>
            <a:pPr lvl="2"/>
            <a:r>
              <a:rPr lang="en-US" dirty="0" smtClean="0"/>
              <a:t>Lymph nodes and vessels protect the body against infection by draining 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8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Sarcoids</a:t>
            </a:r>
            <a:endParaRPr lang="en-US" dirty="0"/>
          </a:p>
        </p:txBody>
      </p:sp>
      <p:pic>
        <p:nvPicPr>
          <p:cNvPr id="17410" name="Picture 2" descr="http://i249.photobucket.com/albums/gg236/Elsee1/Zoey%20%20Occult%20Sarcoid/ZoeysSpot1123201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9336" r="14989" b="11544"/>
          <a:stretch/>
        </p:blipFill>
        <p:spPr bwMode="auto">
          <a:xfrm>
            <a:off x="685800" y="1697010"/>
            <a:ext cx="2133600" cy="1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276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Occult</a:t>
            </a:r>
            <a:endParaRPr lang="en-US" dirty="0"/>
          </a:p>
        </p:txBody>
      </p:sp>
      <p:pic>
        <p:nvPicPr>
          <p:cNvPr id="17412" name="Picture 4" descr="http://www.equmed.com/images/sarc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97010"/>
            <a:ext cx="1752600" cy="1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Verrucous</a:t>
            </a:r>
            <a:r>
              <a:rPr lang="en-US" dirty="0"/>
              <a:t> </a:t>
            </a:r>
          </a:p>
        </p:txBody>
      </p:sp>
      <p:pic>
        <p:nvPicPr>
          <p:cNvPr id="8" name="Picture 7" descr="mixed_sarcoid_armpi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7010"/>
            <a:ext cx="2438400" cy="15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Fibroblastic </a:t>
            </a:r>
          </a:p>
        </p:txBody>
      </p:sp>
      <p:pic>
        <p:nvPicPr>
          <p:cNvPr id="17414" name="Picture 6" descr="http://www.liv.ac.uk/media/livacuk/sarcoids/images/mix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2133600" cy="14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45941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Ulcerative Fibroblastic </a:t>
            </a:r>
          </a:p>
        </p:txBody>
      </p:sp>
      <p:pic>
        <p:nvPicPr>
          <p:cNvPr id="13" name="Picture 12" descr="mixed_sarcoid_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97" y="4038600"/>
            <a:ext cx="1183005" cy="14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42396" y="5459414"/>
            <a:ext cx="118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Mixed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8600"/>
            <a:ext cx="1219200" cy="1420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545941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Malevolent </a:t>
            </a:r>
          </a:p>
        </p:txBody>
      </p:sp>
    </p:spTree>
    <p:extLst>
      <p:ext uri="{BB962C8B-B14F-4D97-AF65-F5344CB8AC3E}">
        <p14:creationId xmlns:p14="http://schemas.microsoft.com/office/powerpoint/2010/main" val="365650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Sarcoids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treated quickly it is easier to prevent the possible growing and spreading of the </a:t>
            </a:r>
            <a:r>
              <a:rPr lang="en-US" dirty="0" err="1" smtClean="0"/>
              <a:t>sarcoids</a:t>
            </a:r>
            <a:endParaRPr lang="en-US" dirty="0" smtClean="0"/>
          </a:p>
          <a:p>
            <a:r>
              <a:rPr lang="en-US" dirty="0" smtClean="0"/>
              <a:t>In some cases, complete removal of </a:t>
            </a:r>
            <a:r>
              <a:rPr lang="en-US" dirty="0" err="1" smtClean="0"/>
              <a:t>sarcoids</a:t>
            </a:r>
            <a:r>
              <a:rPr lang="en-US" dirty="0" smtClean="0"/>
              <a:t> is the worse option because it will aggravate them and they will get bigger and worse</a:t>
            </a:r>
          </a:p>
          <a:p>
            <a:pPr lvl="1"/>
            <a:r>
              <a:rPr lang="en-US" dirty="0" smtClean="0"/>
              <a:t>Developing into a </a:t>
            </a:r>
            <a:r>
              <a:rPr lang="en-US" b="1" dirty="0"/>
              <a:t>Malevolent </a:t>
            </a:r>
            <a:r>
              <a:rPr lang="en-US" b="1" dirty="0" err="1" smtClean="0"/>
              <a:t>Sarcoid</a:t>
            </a:r>
            <a:endParaRPr lang="en-US" b="1" dirty="0" smtClean="0"/>
          </a:p>
          <a:p>
            <a:r>
              <a:rPr lang="en-US" dirty="0" smtClean="0"/>
              <a:t>Treatment Options:</a:t>
            </a:r>
          </a:p>
          <a:p>
            <a:pPr lvl="1"/>
            <a:r>
              <a:rPr lang="en-US" dirty="0" smtClean="0"/>
              <a:t>Surgical Removal</a:t>
            </a:r>
          </a:p>
          <a:p>
            <a:pPr lvl="1"/>
            <a:r>
              <a:rPr lang="en-US" dirty="0" err="1" smtClean="0"/>
              <a:t>Cryotherapy</a:t>
            </a:r>
            <a:endParaRPr lang="en-US" dirty="0" smtClean="0"/>
          </a:p>
          <a:p>
            <a:pPr lvl="1"/>
            <a:r>
              <a:rPr lang="en-US" dirty="0" smtClean="0"/>
              <a:t>Laser Therapy</a:t>
            </a:r>
          </a:p>
          <a:p>
            <a:pPr lvl="1"/>
            <a:r>
              <a:rPr lang="en-US" smtClean="0"/>
              <a:t>Radiation </a:t>
            </a:r>
            <a:r>
              <a:rPr lang="en-US" dirty="0" smtClean="0"/>
              <a:t>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51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Options for </a:t>
            </a:r>
            <a:r>
              <a:rPr lang="en-US" dirty="0" err="1" smtClean="0"/>
              <a:t>Sarcoids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870448" cy="4873752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Surgical </a:t>
            </a:r>
            <a:r>
              <a:rPr lang="en-US" b="1" u="sng" dirty="0" smtClean="0"/>
              <a:t>Removal:</a:t>
            </a:r>
            <a:endParaRPr lang="en-US" dirty="0" smtClean="0"/>
          </a:p>
          <a:p>
            <a:pPr lvl="1"/>
            <a:r>
              <a:rPr lang="en-US" dirty="0" smtClean="0"/>
              <a:t>High rate of recurrence</a:t>
            </a:r>
          </a:p>
          <a:p>
            <a:pPr lvl="1"/>
            <a:r>
              <a:rPr lang="en-US" dirty="0" err="1" smtClean="0"/>
              <a:t>Sarcoids</a:t>
            </a:r>
            <a:r>
              <a:rPr lang="en-US" dirty="0" smtClean="0"/>
              <a:t> can turn into Malevolent </a:t>
            </a:r>
            <a:r>
              <a:rPr lang="en-US" dirty="0" err="1" smtClean="0"/>
              <a:t>Sarcoids</a:t>
            </a:r>
            <a:r>
              <a:rPr lang="en-US" dirty="0"/>
              <a:t>;</a:t>
            </a:r>
            <a:r>
              <a:rPr lang="en-US" dirty="0" smtClean="0"/>
              <a:t> grow and become more aggressive than originally before</a:t>
            </a:r>
            <a:endParaRPr lang="en-US" dirty="0"/>
          </a:p>
          <a:p>
            <a:r>
              <a:rPr lang="en-US" b="1" u="sng" dirty="0" err="1" smtClean="0"/>
              <a:t>Cryotherapy</a:t>
            </a:r>
            <a:r>
              <a:rPr lang="en-US" b="1" u="sng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Common treatment option for small </a:t>
            </a:r>
            <a:r>
              <a:rPr lang="en-US" dirty="0" err="1" smtClean="0"/>
              <a:t>sarcoids</a:t>
            </a:r>
            <a:endParaRPr lang="en-US" dirty="0" smtClean="0"/>
          </a:p>
          <a:p>
            <a:pPr lvl="1"/>
            <a:r>
              <a:rPr lang="en-US" dirty="0" smtClean="0"/>
              <a:t>Freezing the </a:t>
            </a:r>
            <a:r>
              <a:rPr lang="en-US" dirty="0" err="1" smtClean="0"/>
              <a:t>sarcoids</a:t>
            </a:r>
            <a:r>
              <a:rPr lang="en-US" dirty="0"/>
              <a:t> </a:t>
            </a:r>
            <a:r>
              <a:rPr lang="en-US" dirty="0" smtClean="0"/>
              <a:t>(3 treatments)</a:t>
            </a:r>
          </a:p>
          <a:p>
            <a:pPr lvl="1"/>
            <a:r>
              <a:rPr lang="en-US" dirty="0" smtClean="0"/>
              <a:t>Varying success rates depending on </a:t>
            </a:r>
            <a:r>
              <a:rPr lang="en-US" dirty="0" err="1" smtClean="0"/>
              <a:t>sarcoids</a:t>
            </a:r>
            <a:endParaRPr lang="en-US" dirty="0"/>
          </a:p>
          <a:p>
            <a:r>
              <a:rPr lang="en-US" b="1" u="sng" dirty="0"/>
              <a:t>Laser </a:t>
            </a:r>
            <a:r>
              <a:rPr lang="en-US" b="1" u="sng" dirty="0" smtClean="0"/>
              <a:t>Therapy:</a:t>
            </a:r>
          </a:p>
          <a:p>
            <a:pPr lvl="1"/>
            <a:r>
              <a:rPr lang="en-US" dirty="0" smtClean="0"/>
              <a:t>Commonly used to </a:t>
            </a:r>
            <a:r>
              <a:rPr lang="en-US" dirty="0" err="1" smtClean="0"/>
              <a:t>debulk</a:t>
            </a:r>
            <a:r>
              <a:rPr lang="en-US" dirty="0" smtClean="0"/>
              <a:t> tumors</a:t>
            </a:r>
          </a:p>
          <a:p>
            <a:pPr lvl="1"/>
            <a:r>
              <a:rPr lang="en-US" dirty="0" smtClean="0"/>
              <a:t>Lasers can destroy cells deeper than what is taken off the equine, equaling a higher success rate</a:t>
            </a:r>
            <a:endParaRPr lang="en-US" dirty="0"/>
          </a:p>
          <a:p>
            <a:r>
              <a:rPr lang="en-US" b="1" u="sng" dirty="0"/>
              <a:t>Radiation </a:t>
            </a:r>
            <a:r>
              <a:rPr lang="en-US" b="1" u="sng" dirty="0" smtClean="0"/>
              <a:t>Therapy:</a:t>
            </a:r>
          </a:p>
          <a:p>
            <a:pPr lvl="1"/>
            <a:r>
              <a:rPr lang="en-US" dirty="0" smtClean="0"/>
              <a:t>Uses gamma radiation</a:t>
            </a:r>
          </a:p>
          <a:p>
            <a:pPr lvl="1"/>
            <a:r>
              <a:rPr lang="en-US" dirty="0" smtClean="0"/>
              <a:t>Horses must be isolated because of the use of radiation</a:t>
            </a:r>
          </a:p>
          <a:p>
            <a:pPr lvl="1"/>
            <a:r>
              <a:rPr lang="en-US" dirty="0" smtClean="0"/>
              <a:t>Has the highest success rate, but is the most expensive</a:t>
            </a:r>
          </a:p>
          <a:p>
            <a:pPr lvl="1"/>
            <a:endParaRPr lang="en-US" b="1" u="sng" dirty="0"/>
          </a:p>
          <a:p>
            <a:endParaRPr lang="en-US" dirty="0"/>
          </a:p>
        </p:txBody>
      </p:sp>
      <p:pic>
        <p:nvPicPr>
          <p:cNvPr id="18434" name="Picture 2" descr="http://www.alnorthumbriavets.co.uk/uploads/images/Equine/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667000" cy="23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4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Sarcoids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721352"/>
          </a:xfrm>
        </p:spPr>
        <p:txBody>
          <a:bodyPr>
            <a:normAutofit/>
          </a:bodyPr>
          <a:lstStyle/>
          <a:p>
            <a:r>
              <a:rPr lang="en-US" dirty="0" smtClean="0"/>
              <a:t>Unfortunately there is no real prevention of </a:t>
            </a:r>
            <a:r>
              <a:rPr lang="en-US" dirty="0" err="1" smtClean="0"/>
              <a:t>sarcoids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 err="1" smtClean="0"/>
              <a:t>sarcoids</a:t>
            </a:r>
            <a:r>
              <a:rPr lang="en-US" dirty="0" smtClean="0"/>
              <a:t> are caused by a virus if the equine gets them they must be managed</a:t>
            </a:r>
          </a:p>
          <a:p>
            <a:r>
              <a:rPr lang="en-US" dirty="0" smtClean="0"/>
              <a:t>There is no prevention methods because they can be genetically transferred</a:t>
            </a:r>
          </a:p>
          <a:p>
            <a:r>
              <a:rPr lang="en-US" dirty="0" smtClean="0"/>
              <a:t>Important if buying a horse to have them vet checked for </a:t>
            </a:r>
            <a:r>
              <a:rPr lang="en-US" dirty="0" err="1" smtClean="0"/>
              <a:t>sarcoids</a:t>
            </a:r>
            <a:endParaRPr lang="en-US" dirty="0"/>
          </a:p>
          <a:p>
            <a:r>
              <a:rPr lang="en-US" dirty="0" smtClean="0"/>
              <a:t>If possible check the equines history for any traces of </a:t>
            </a:r>
            <a:r>
              <a:rPr lang="en-US" dirty="0" err="1" smtClean="0"/>
              <a:t>sarcoids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79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Pastern Dermatitis “Scratches”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Pastern Dermatitis: </a:t>
            </a:r>
          </a:p>
          <a:p>
            <a:pPr lvl="1"/>
            <a:r>
              <a:rPr lang="en-US" dirty="0"/>
              <a:t>The skin will become dry and scaly </a:t>
            </a:r>
          </a:p>
          <a:p>
            <a:pPr lvl="1"/>
            <a:r>
              <a:rPr lang="en-US" dirty="0"/>
              <a:t>Starting in the heel of the horse an open wound can form and become infected</a:t>
            </a:r>
          </a:p>
          <a:p>
            <a:pPr lvl="1"/>
            <a:r>
              <a:rPr lang="en-US" dirty="0"/>
              <a:t>If not treated early it can move up the leg of the equine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www.youtube.com/watch?v=7SwsEM8859M</a:t>
            </a:r>
            <a:endParaRPr lang="en-US" dirty="0" smtClean="0"/>
          </a:p>
          <a:p>
            <a:r>
              <a:rPr lang="en-US" dirty="0" smtClean="0"/>
              <a:t>“Scratches”, “Mud Fever”, or “Greasy Heel” are other names for pastern dermatitis</a:t>
            </a:r>
          </a:p>
          <a:p>
            <a:r>
              <a:rPr lang="en-US" dirty="0" smtClean="0"/>
              <a:t>Commonly seen on horses that have white legs with pink sensitive skin</a:t>
            </a:r>
          </a:p>
          <a:p>
            <a:pPr lvl="1"/>
            <a:r>
              <a:rPr lang="en-US" dirty="0" smtClean="0"/>
              <a:t>But any horse can be affected</a:t>
            </a:r>
          </a:p>
        </p:txBody>
      </p:sp>
      <p:pic>
        <p:nvPicPr>
          <p:cNvPr id="1026" name="Picture 2" descr="http://www.fabteksolutions.com/blog/wp-content/uploads/2012/11/P101076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927.photobucket.com/albums/ad116/stevensonjl/backle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83" y="3913909"/>
            <a:ext cx="1733834" cy="23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4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Pastern Dermatitis “Scratches”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heel and leg of the equine can become swollen, have puss and thicken the skin</a:t>
            </a:r>
          </a:p>
          <a:p>
            <a:pPr lvl="1"/>
            <a:r>
              <a:rPr lang="en-US" dirty="0" smtClean="0"/>
              <a:t>It is very painful for the horse</a:t>
            </a:r>
          </a:p>
          <a:p>
            <a:pPr lvl="1"/>
            <a:r>
              <a:rPr lang="en-US" dirty="0" smtClean="0"/>
              <a:t>Can cause lameness in the horse</a:t>
            </a:r>
          </a:p>
          <a:p>
            <a:r>
              <a:rPr lang="en-US" dirty="0" smtClean="0"/>
              <a:t>Can be brought on by bacteria, fungi, almost anything that can irritate the skin</a:t>
            </a:r>
          </a:p>
          <a:p>
            <a:r>
              <a:rPr lang="en-US" dirty="0" smtClean="0"/>
              <a:t>Most commonly seen in constantly damp areas</a:t>
            </a:r>
          </a:p>
          <a:p>
            <a:r>
              <a:rPr lang="en-US" dirty="0" smtClean="0"/>
              <a:t>Some horses are more prone to “scratches” and it can be a reoccurring skin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0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Pastern Dermatitis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942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the horse in a dry area</a:t>
            </a:r>
          </a:p>
          <a:p>
            <a:r>
              <a:rPr lang="en-US" dirty="0" smtClean="0"/>
              <a:t>Shave the hair of the affected areas</a:t>
            </a:r>
          </a:p>
          <a:p>
            <a:r>
              <a:rPr lang="en-US" dirty="0" smtClean="0"/>
              <a:t>Keep the affected areas clean and dry to avoid infection from happening</a:t>
            </a:r>
          </a:p>
          <a:p>
            <a:r>
              <a:rPr lang="en-US" dirty="0" smtClean="0"/>
              <a:t>Wash and clean the infected areas</a:t>
            </a:r>
          </a:p>
          <a:p>
            <a:pPr lvl="1"/>
            <a:r>
              <a:rPr lang="en-US" dirty="0" smtClean="0"/>
              <a:t>Drying the area after cleaning</a:t>
            </a:r>
          </a:p>
          <a:p>
            <a:pPr lvl="1"/>
            <a:r>
              <a:rPr lang="en-US" dirty="0" smtClean="0"/>
              <a:t>Make sure to remove scabs and expose the skin</a:t>
            </a:r>
          </a:p>
          <a:p>
            <a:r>
              <a:rPr lang="en-US" dirty="0" smtClean="0"/>
              <a:t>Apply a topical ointment that can put </a:t>
            </a:r>
            <a:r>
              <a:rPr lang="en-US" u="sng" dirty="0" smtClean="0"/>
              <a:t>essential oils</a:t>
            </a:r>
            <a:r>
              <a:rPr lang="en-US" dirty="0" smtClean="0"/>
              <a:t> back into the skin, create a  </a:t>
            </a:r>
            <a:r>
              <a:rPr lang="en-US" u="sng" dirty="0" smtClean="0"/>
              <a:t>moisture barrier</a:t>
            </a:r>
            <a:r>
              <a:rPr lang="en-US" dirty="0" smtClean="0"/>
              <a:t> on the skin, and an </a:t>
            </a:r>
            <a:r>
              <a:rPr lang="en-US" u="sng" dirty="0" smtClean="0"/>
              <a:t>anti-inflammatory</a:t>
            </a:r>
          </a:p>
          <a:p>
            <a:pPr lvl="1"/>
            <a:r>
              <a:rPr lang="en-US" dirty="0" smtClean="0"/>
              <a:t>A common ingredient in these ointment is Zinc Oxide</a:t>
            </a:r>
          </a:p>
          <a:p>
            <a:endParaRPr lang="en-US" dirty="0"/>
          </a:p>
        </p:txBody>
      </p:sp>
      <p:pic>
        <p:nvPicPr>
          <p:cNvPr id="20482" name="Picture 2" descr="http://www.tteamforendurance.com/SiteImages/GetAttach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111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44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Pastern Dermatitis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94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Daily skin, coat, and hoof care can be an easy prevention</a:t>
            </a:r>
          </a:p>
          <a:p>
            <a:r>
              <a:rPr lang="en-US" dirty="0" smtClean="0"/>
              <a:t>If pastern dermatitis is reoccurring in your equine keep them in a dry area during the seasons they are most affected</a:t>
            </a:r>
          </a:p>
          <a:p>
            <a:r>
              <a:rPr lang="en-US" dirty="0" smtClean="0"/>
              <a:t>Horses with white legs watch carefully if they have prolonged moisture exposure</a:t>
            </a:r>
          </a:p>
          <a:p>
            <a:r>
              <a:rPr lang="en-US" dirty="0" smtClean="0"/>
              <a:t>Treat earlier rather than later</a:t>
            </a:r>
          </a:p>
          <a:p>
            <a:r>
              <a:rPr lang="en-US" dirty="0" smtClean="0"/>
              <a:t>Keep legs dry and watch for early signs of drying skin</a:t>
            </a:r>
          </a:p>
        </p:txBody>
      </p:sp>
      <p:pic>
        <p:nvPicPr>
          <p:cNvPr id="21506" name="Picture 2" descr="http://www.trumbullmtn.com/wp-content/uploads/scr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66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An easy and affordable prevention for any equine skin disease is:</a:t>
            </a:r>
          </a:p>
          <a:p>
            <a:pPr lvl="1"/>
            <a:r>
              <a:rPr lang="en-US" dirty="0" smtClean="0"/>
              <a:t>balanced nutrition</a:t>
            </a:r>
          </a:p>
          <a:p>
            <a:pPr lvl="1"/>
            <a:r>
              <a:rPr lang="en-US" dirty="0" smtClean="0"/>
              <a:t>groom equine regularly </a:t>
            </a:r>
          </a:p>
          <a:p>
            <a:pPr lvl="1"/>
            <a:r>
              <a:rPr lang="en-US" dirty="0" smtClean="0"/>
              <a:t>be observant of their skin</a:t>
            </a:r>
          </a:p>
          <a:p>
            <a:r>
              <a:rPr lang="en-US" dirty="0" smtClean="0"/>
              <a:t>Some diseases are more difficult to prevent if any at all, so treat as quickly as possible with any skin disease </a:t>
            </a:r>
            <a:endParaRPr lang="en-US" dirty="0"/>
          </a:p>
        </p:txBody>
      </p:sp>
      <p:pic>
        <p:nvPicPr>
          <p:cNvPr id="22530" name="Picture 2" descr="http://cdn2-b.examiner.com/sites/default/files/styles/image_content_width/hash/ca/a1/caa1eef9942dfdc4d5cd5ab9356b9880.jpg?itok=QFNU1hJ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209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07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Causes of Diseases?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Environmental stress</a:t>
            </a:r>
          </a:p>
          <a:p>
            <a:pPr lvl="1"/>
            <a:r>
              <a:rPr lang="en-US" dirty="0" smtClean="0"/>
              <a:t>Direct contact</a:t>
            </a:r>
          </a:p>
          <a:p>
            <a:pPr lvl="2"/>
            <a:r>
              <a:rPr lang="en-US" dirty="0" smtClean="0"/>
              <a:t>Transferred by touch</a:t>
            </a:r>
          </a:p>
          <a:p>
            <a:pPr lvl="1"/>
            <a:r>
              <a:rPr lang="en-US" dirty="0" smtClean="0"/>
              <a:t>Indirect contact</a:t>
            </a:r>
          </a:p>
          <a:p>
            <a:pPr lvl="2"/>
            <a:r>
              <a:rPr lang="en-US" dirty="0" smtClean="0"/>
              <a:t>Transferred through the air</a:t>
            </a:r>
          </a:p>
          <a:p>
            <a:pPr lvl="3"/>
            <a:r>
              <a:rPr lang="en-US" dirty="0" smtClean="0"/>
              <a:t>Example: Cough</a:t>
            </a:r>
          </a:p>
          <a:p>
            <a:pPr lvl="1"/>
            <a:r>
              <a:rPr lang="en-US" dirty="0" smtClean="0"/>
              <a:t>Poor Nutrition</a:t>
            </a:r>
          </a:p>
          <a:p>
            <a:pPr lvl="1"/>
            <a:r>
              <a:rPr lang="en-US" dirty="0" smtClean="0"/>
              <a:t>Microorganisms</a:t>
            </a:r>
          </a:p>
          <a:p>
            <a:pPr lvl="1"/>
            <a:r>
              <a:rPr lang="en-US" dirty="0" smtClean="0"/>
              <a:t>Parasites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cdn.thehorse.com/images/cms/2012/10/TH-LEGACY-IMAGE-ID-524-sweet-itch.jpg?preset=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6289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85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http://www.equusite.com/articles/health/healthRainRot.shtml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http://www.clydevetgroup.co.uk/equine/newsletters/may05.htm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http://www.merckmanuals.com/vet/integumentary_system/mange_cutaneous_acariasis_mite_infestation/mange_in_horses.html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http://www.equifox.co.za/index.php?option=com_content&amp;view=article&amp;id=138&amp;Itemid=7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www.championvet.com/articles/84-sarcoids-know-your-enemy.html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http://www.gvequine.com/Pages/articles24.php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http://www.youtube.com/watch?v=7SwsEM8859M</a:t>
            </a:r>
            <a:endParaRPr lang="en-US" dirty="0"/>
          </a:p>
          <a:p>
            <a:r>
              <a:rPr lang="en-US" dirty="0">
                <a:hlinkClick r:id="rId3"/>
              </a:rPr>
              <a:t>http://www.youtube.com/watch?v=rGlTxjzlScQ</a:t>
            </a:r>
            <a:endParaRPr lang="en-US" dirty="0"/>
          </a:p>
          <a:p>
            <a:r>
              <a:rPr lang="en-US" dirty="0">
                <a:hlinkClick r:id="rId4"/>
              </a:rPr>
              <a:t>http://www.youtube.com/watch?v=ZEWlTq-ZwKs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32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Arnold,  Carolyn  DVM,  DACVS</a:t>
            </a:r>
            <a:r>
              <a:rPr lang="en-US" dirty="0"/>
              <a:t>. </a:t>
            </a:r>
            <a:r>
              <a:rPr lang="en-US" dirty="0" smtClean="0"/>
              <a:t> </a:t>
            </a:r>
            <a:r>
              <a:rPr lang="en-US" i="1" dirty="0" smtClean="0"/>
              <a:t>Diagnosis and Management of Equine Skin Tumors</a:t>
            </a:r>
            <a:r>
              <a:rPr lang="en-US" dirty="0" smtClean="0"/>
              <a:t>.  Texas A&amp;M University.  Print.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479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Equine Skin Diseases</a:t>
            </a:r>
            <a:endParaRPr lang="en-US" dirty="0"/>
          </a:p>
        </p:txBody>
      </p:sp>
      <p:pic>
        <p:nvPicPr>
          <p:cNvPr id="4098" name="Picture 2" descr="http://i48.photobucket.com/albums/f240/mikethebike/creatures/100_4839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1194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290454"/>
            <a:ext cx="21194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Rain Rot</a:t>
            </a:r>
            <a:endParaRPr lang="en-US" dirty="0"/>
          </a:p>
        </p:txBody>
      </p:sp>
      <p:pic>
        <p:nvPicPr>
          <p:cNvPr id="4100" name="Picture 4" descr="http://farm5.static.flickr.com/4146/4836772048_baf64553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90687"/>
            <a:ext cx="238125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3288145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Ringworm</a:t>
            </a:r>
            <a:endParaRPr lang="en-US" dirty="0"/>
          </a:p>
        </p:txBody>
      </p:sp>
      <p:pic>
        <p:nvPicPr>
          <p:cNvPr id="4102" name="Picture 6" descr="http://kwes.images.worldnow.com/images/17519778_B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057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3276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Mange</a:t>
            </a:r>
            <a:endParaRPr lang="en-US" dirty="0"/>
          </a:p>
        </p:txBody>
      </p:sp>
      <p:pic>
        <p:nvPicPr>
          <p:cNvPr id="4104" name="Picture 8" descr="http://www.yourhorse.co.uk/upload/19707/images/Extensive%20verruco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131564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5804932"/>
            <a:ext cx="13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Sarcoids</a:t>
            </a:r>
            <a:endParaRPr lang="en-US" dirty="0"/>
          </a:p>
        </p:txBody>
      </p:sp>
      <p:pic>
        <p:nvPicPr>
          <p:cNvPr id="4106" name="Picture 10" descr="http://www.equmed.com/wp-content/uploads/2009/12/photo4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23732"/>
            <a:ext cx="16811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3999" y="5804932"/>
            <a:ext cx="168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Pastern Dermatitis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669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Rot “Rain Scald”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One of the most common skin diseases</a:t>
            </a:r>
          </a:p>
          <a:p>
            <a:r>
              <a:rPr lang="en-US" dirty="0" smtClean="0"/>
              <a:t>Not life threatening or painful to the horse</a:t>
            </a:r>
          </a:p>
          <a:p>
            <a:pPr lvl="1"/>
            <a:r>
              <a:rPr lang="en-US" dirty="0" smtClean="0"/>
              <a:t>Exception is the scab removal</a:t>
            </a:r>
          </a:p>
          <a:p>
            <a:r>
              <a:rPr lang="en-US" dirty="0" smtClean="0"/>
              <a:t>What is it?:</a:t>
            </a:r>
          </a:p>
          <a:p>
            <a:pPr lvl="1"/>
            <a:r>
              <a:rPr lang="en-US" dirty="0" smtClean="0"/>
              <a:t>Scabs form underneath the hair</a:t>
            </a:r>
          </a:p>
          <a:p>
            <a:pPr lvl="1"/>
            <a:r>
              <a:rPr lang="en-US" dirty="0" smtClean="0"/>
              <a:t>The hair will mat and fall out</a:t>
            </a:r>
          </a:p>
          <a:p>
            <a:pPr lvl="1"/>
            <a:r>
              <a:rPr lang="en-US" dirty="0" smtClean="0"/>
              <a:t>Causes the skin to turn pink and have puss from the scabs</a:t>
            </a:r>
          </a:p>
          <a:p>
            <a:r>
              <a:rPr lang="en-US" dirty="0" smtClean="0"/>
              <a:t>What causes Rain Rot?:</a:t>
            </a:r>
          </a:p>
          <a:p>
            <a:pPr lvl="1"/>
            <a:r>
              <a:rPr lang="en-US" dirty="0" smtClean="0"/>
              <a:t>Organism: </a:t>
            </a:r>
            <a:r>
              <a:rPr lang="en-US" dirty="0" err="1"/>
              <a:t>dermatophilus</a:t>
            </a:r>
            <a:r>
              <a:rPr lang="en-US" dirty="0"/>
              <a:t> </a:t>
            </a:r>
            <a:r>
              <a:rPr lang="en-US" dirty="0" err="1" smtClean="0"/>
              <a:t>congolensis</a:t>
            </a:r>
            <a:endParaRPr lang="en-US" dirty="0" smtClean="0"/>
          </a:p>
          <a:p>
            <a:pPr lvl="2"/>
            <a:r>
              <a:rPr lang="en-US" dirty="0" smtClean="0"/>
              <a:t>It acts like a bacteria and a fungus</a:t>
            </a:r>
          </a:p>
          <a:p>
            <a:pPr lvl="2"/>
            <a:r>
              <a:rPr lang="en-US" dirty="0" smtClean="0"/>
              <a:t>Gets into the skin of the equine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http://www.understanding-horse-nutrition.com/images/rain-sca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91" y="2743200"/>
            <a:ext cx="3429000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9884728">
            <a:off x="5003260" y="3173820"/>
            <a:ext cx="3880239" cy="1347974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6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Rot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Where can Rain rot affect the equine?</a:t>
            </a:r>
          </a:p>
          <a:p>
            <a:pPr lvl="1"/>
            <a:r>
              <a:rPr lang="en-US" dirty="0" smtClean="0"/>
              <a:t>It can affect anywhere on the body</a:t>
            </a:r>
          </a:p>
          <a:p>
            <a:pPr lvl="1"/>
            <a:r>
              <a:rPr lang="en-US" dirty="0" smtClean="0"/>
              <a:t>Most commonly found on horses backs, rumps, front of cannon bones, around eyes and muzzle</a:t>
            </a:r>
          </a:p>
          <a:p>
            <a:r>
              <a:rPr lang="en-US" dirty="0" smtClean="0"/>
              <a:t>Transferred directly</a:t>
            </a:r>
          </a:p>
          <a:p>
            <a:pPr lvl="1"/>
            <a:r>
              <a:rPr lang="en-US" dirty="0" smtClean="0"/>
              <a:t>Can be transferred by shared brushes, blankets, or anything that can be used by other horses</a:t>
            </a:r>
          </a:p>
          <a:p>
            <a:r>
              <a:rPr lang="en-US" dirty="0"/>
              <a:t>Areas that commonly see </a:t>
            </a:r>
            <a:r>
              <a:rPr lang="en-US" dirty="0" smtClean="0"/>
              <a:t>Rain Rot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Warm, Damp, High Humidity, and High Temperature</a:t>
            </a:r>
          </a:p>
          <a:p>
            <a:pPr lvl="1"/>
            <a:r>
              <a:rPr lang="en-US" dirty="0"/>
              <a:t>South Florida has the highest accounted numbers of r</a:t>
            </a:r>
            <a:r>
              <a:rPr lang="en-US" dirty="0" smtClean="0"/>
              <a:t>ain rot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stanceequine.com/images/hs-sca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60" y="2458821"/>
            <a:ext cx="3232590" cy="24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6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Rain 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your animal has Rain Rot:</a:t>
            </a:r>
          </a:p>
          <a:p>
            <a:pPr lvl="1"/>
            <a:r>
              <a:rPr lang="en-US" dirty="0" smtClean="0"/>
              <a:t>Quarantine the animal if possible</a:t>
            </a:r>
            <a:endParaRPr lang="en-US" dirty="0"/>
          </a:p>
          <a:p>
            <a:pPr lvl="1"/>
            <a:r>
              <a:rPr lang="en-US" dirty="0" smtClean="0"/>
              <a:t>Anything the animal touches can be transferred to other horses</a:t>
            </a:r>
          </a:p>
          <a:p>
            <a:r>
              <a:rPr lang="en-US" dirty="0" smtClean="0"/>
              <a:t>Keep the animal dry and clean area</a:t>
            </a:r>
          </a:p>
          <a:p>
            <a:r>
              <a:rPr lang="en-US" dirty="0" smtClean="0"/>
              <a:t>Wash with antimicrobial shampoo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MOST IMPORTANT!:</a:t>
            </a:r>
          </a:p>
          <a:p>
            <a:pPr lvl="1"/>
            <a:r>
              <a:rPr lang="en-US" dirty="0" smtClean="0"/>
              <a:t>Remove all scabs formed</a:t>
            </a:r>
          </a:p>
          <a:p>
            <a:pPr lvl="1"/>
            <a:r>
              <a:rPr lang="en-US" dirty="0" smtClean="0"/>
              <a:t>This can be a painful process so go slow and at comfortable pace for your horse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37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Rain 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16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Bleach anything used by a horse with rain rot</a:t>
            </a:r>
          </a:p>
          <a:p>
            <a:r>
              <a:rPr lang="en-US" dirty="0" smtClean="0"/>
              <a:t>If a horse has rain rot give them a new set of anything they need</a:t>
            </a:r>
          </a:p>
          <a:p>
            <a:pPr lvl="1"/>
            <a:r>
              <a:rPr lang="en-US" dirty="0" smtClean="0"/>
              <a:t>Example: halter, brush, and saddle pad</a:t>
            </a:r>
          </a:p>
          <a:p>
            <a:r>
              <a:rPr lang="en-US" dirty="0" smtClean="0"/>
              <a:t>Keep infected animals quarantined if possible</a:t>
            </a:r>
          </a:p>
          <a:p>
            <a:r>
              <a:rPr lang="en-US" dirty="0" smtClean="0"/>
              <a:t>Daily skin and coat care with good nutrition is an easy and great prevention</a:t>
            </a:r>
            <a:endParaRPr lang="en-US" dirty="0"/>
          </a:p>
        </p:txBody>
      </p:sp>
      <p:pic>
        <p:nvPicPr>
          <p:cNvPr id="7170" name="Picture 2" descr="http://4.bp.blogspot.com/_gpkdv7tum9w/TRCw8Eka2nI/AAAAAAAAACM/FBoNhoRrwt0/s1600/Picturjack2009-10+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2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False?</a:t>
            </a:r>
          </a:p>
          <a:p>
            <a:pPr lvl="1"/>
            <a:r>
              <a:rPr lang="en-US" dirty="0" smtClean="0"/>
              <a:t>Ringworm is caused by a worm?</a:t>
            </a:r>
          </a:p>
          <a:p>
            <a:pPr marL="457200" lvl="1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FALSE!</a:t>
            </a:r>
          </a:p>
          <a:p>
            <a:r>
              <a:rPr lang="en-US" dirty="0" smtClean="0"/>
              <a:t>Ringworm is a </a:t>
            </a:r>
            <a:r>
              <a:rPr lang="en-US" dirty="0" err="1" smtClean="0"/>
              <a:t>dermatophyte</a:t>
            </a:r>
            <a:r>
              <a:rPr lang="en-US" dirty="0" smtClean="0"/>
              <a:t> or fungus</a:t>
            </a:r>
          </a:p>
          <a:p>
            <a:pPr lvl="1"/>
            <a:r>
              <a:rPr lang="en-US" dirty="0" err="1" smtClean="0"/>
              <a:t>Dermatophyte</a:t>
            </a:r>
            <a:r>
              <a:rPr lang="en-US" dirty="0" smtClean="0"/>
              <a:t>: fungus that grows on the skin of animals and humans</a:t>
            </a:r>
          </a:p>
          <a:p>
            <a:r>
              <a:rPr lang="en-US" dirty="0" smtClean="0"/>
              <a:t>Horses will have round rings of hair loss that are dry and look like scabs</a:t>
            </a:r>
          </a:p>
          <a:p>
            <a:pPr lvl="1"/>
            <a:r>
              <a:rPr lang="en-US" dirty="0" smtClean="0"/>
              <a:t>In some cases lesions will form</a:t>
            </a:r>
          </a:p>
        </p:txBody>
      </p:sp>
    </p:spTree>
    <p:extLst>
      <p:ext uri="{BB962C8B-B14F-4D97-AF65-F5344CB8AC3E}">
        <p14:creationId xmlns:p14="http://schemas.microsoft.com/office/powerpoint/2010/main" val="2396231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1105</TotalTime>
  <Words>1760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Equine Skin Diseases</vt:lpstr>
      <vt:lpstr>What is a Disease?</vt:lpstr>
      <vt:lpstr>What are the Causes of Diseases?</vt:lpstr>
      <vt:lpstr>Common Equine Skin Diseases</vt:lpstr>
      <vt:lpstr>Rain Rot “Rain Scald”</vt:lpstr>
      <vt:lpstr>Rain Rot Cont.</vt:lpstr>
      <vt:lpstr>Treatment of Rain Rot</vt:lpstr>
      <vt:lpstr>Prevention of Rain Rot</vt:lpstr>
      <vt:lpstr>Ringworm</vt:lpstr>
      <vt:lpstr>Ringworm Overview</vt:lpstr>
      <vt:lpstr>Ringworm</vt:lpstr>
      <vt:lpstr>Treatment for Ringworm</vt:lpstr>
      <vt:lpstr>Prevention for Ringworm</vt:lpstr>
      <vt:lpstr>Mange</vt:lpstr>
      <vt:lpstr>Types of Mange</vt:lpstr>
      <vt:lpstr>Common Types of Mange</vt:lpstr>
      <vt:lpstr>Treatment Mange</vt:lpstr>
      <vt:lpstr>Prevention of Mange</vt:lpstr>
      <vt:lpstr>Sarcoids</vt:lpstr>
      <vt:lpstr>Types of Sarcoids</vt:lpstr>
      <vt:lpstr>Types of Sarcoids</vt:lpstr>
      <vt:lpstr>Treatment of Sarcoids</vt:lpstr>
      <vt:lpstr>Treatment Options for Sarcoids</vt:lpstr>
      <vt:lpstr>Prevention of Sarcoids</vt:lpstr>
      <vt:lpstr>Pastern Dermatitis “Scratches”</vt:lpstr>
      <vt:lpstr>Pastern Dermatitis “Scratches”</vt:lpstr>
      <vt:lpstr>Pastern Dermatitis Treatment</vt:lpstr>
      <vt:lpstr>Pastern Dermatitis Prevention</vt:lpstr>
      <vt:lpstr>Overall Prevention</vt:lpstr>
      <vt:lpstr>Reference Websites</vt:lpstr>
      <vt:lpstr>Reference Videos</vt:lpstr>
      <vt:lpstr>Other 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Skin Diseases</dc:title>
  <dc:creator>Lab, L Johnson's</dc:creator>
  <cp:lastModifiedBy>Sherry Rosedahl</cp:lastModifiedBy>
  <cp:revision>60</cp:revision>
  <dcterms:created xsi:type="dcterms:W3CDTF">2013-06-03T14:54:41Z</dcterms:created>
  <dcterms:modified xsi:type="dcterms:W3CDTF">2013-07-11T20:20:50Z</dcterms:modified>
</cp:coreProperties>
</file>